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45" r:id="rId4"/>
  </p:sldMasterIdLst>
  <p:notesMasterIdLst>
    <p:notesMasterId r:id="rId25"/>
  </p:notesMasterIdLst>
  <p:handoutMasterIdLst>
    <p:handoutMasterId r:id="rId26"/>
  </p:handoutMasterIdLst>
  <p:sldIdLst>
    <p:sldId id="409" r:id="rId5"/>
    <p:sldId id="416" r:id="rId6"/>
    <p:sldId id="410"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Lst>
  <p:sldSz cx="12192000" cy="6858000"/>
  <p:notesSz cx="6858000" cy="9144000"/>
  <p:embeddedFontLst>
    <p:embeddedFont>
      <p:font typeface="Montserrat" panose="00000500000000000000" pitchFamily="2" charset="0"/>
      <p:regular r:id="rId27"/>
      <p:bold r:id="rId28"/>
      <p:italic r:id="rId29"/>
      <p:boldItalic r:id="rId30"/>
    </p:embeddedFont>
    <p:embeddedFont>
      <p:font typeface="Montserrat Medium" panose="00000600000000000000" pitchFamily="2" charset="0"/>
      <p:regular r:id="rId31"/>
      <p:italic r:id="rId32"/>
    </p:embeddedFont>
    <p:embeddedFont>
      <p:font typeface="Montserrat Semi Bold" panose="020B0604020202020204" charset="0"/>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33A"/>
    <a:srgbClr val="9105B3"/>
    <a:srgbClr val="CE027F"/>
    <a:srgbClr val="011A6B"/>
    <a:srgbClr val="F14E23"/>
    <a:srgbClr val="6D08BE"/>
    <a:srgbClr val="FFB703"/>
    <a:srgbClr val="E90D37"/>
    <a:srgbClr val="EE312C"/>
    <a:srgbClr val="271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2" autoAdjust="0"/>
    <p:restoredTop sz="94623"/>
  </p:normalViewPr>
  <p:slideViewPr>
    <p:cSldViewPr snapToGrid="0">
      <p:cViewPr varScale="1">
        <p:scale>
          <a:sx n="57" d="100"/>
          <a:sy n="57" d="100"/>
        </p:scale>
        <p:origin x="1266" y="37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B1A7160-6AAB-4A4A-B259-39F0D6B6BC1E}" type="datetimeFigureOut">
              <a:rPr lang="en-US" smtClean="0"/>
              <a:pPr/>
              <a:t>1/23/2025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48A516-F654-4979-B3BC-5FDE4AC29476}" type="slidenum">
              <a:rPr lang="en-US" smtClean="0"/>
              <a:pPr/>
              <a:t>‹#›</a:t>
            </a:fld>
            <a:endParaRPr lang="en-US"/>
          </a:p>
        </p:txBody>
      </p:sp>
    </p:spTree>
    <p:extLst>
      <p:ext uri="{BB962C8B-B14F-4D97-AF65-F5344CB8AC3E}">
        <p14:creationId xmlns:p14="http://schemas.microsoft.com/office/powerpoint/2010/main" val="4129687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71CB8024-696E-422C-8394-0DDB6F747F77}" type="datetimeFigureOut">
              <a:rPr lang="en-US" smtClean="0"/>
              <a:pPr/>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39F36-2FB3-432C-9D11-F2C3D89C0A14}" type="slidenum">
              <a:rPr lang="en-US" smtClean="0"/>
              <a:pPr/>
              <a:t>‹#›</a:t>
            </a:fld>
            <a:endParaRPr lang="en-US"/>
          </a:p>
        </p:txBody>
      </p:sp>
    </p:spTree>
    <p:extLst>
      <p:ext uri="{BB962C8B-B14F-4D97-AF65-F5344CB8AC3E}">
        <p14:creationId xmlns:p14="http://schemas.microsoft.com/office/powerpoint/2010/main" val="129899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5F301-9E2F-921A-2B5D-B7883505A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1A259-BF81-B52D-1B97-4A2D073B33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E39C8-16EB-2E66-D0C2-A6B0720E01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AE43BB-C2BC-FBAB-ADFF-EC2DA8DF67A0}"/>
              </a:ext>
            </a:extLst>
          </p:cNvPr>
          <p:cNvSpPr>
            <a:spLocks noGrp="1"/>
          </p:cNvSpPr>
          <p:nvPr>
            <p:ph type="sldNum" sz="quarter" idx="5"/>
          </p:nvPr>
        </p:nvSpPr>
        <p:spPr/>
        <p:txBody>
          <a:bodyPr/>
          <a:lstStyle/>
          <a:p>
            <a:fld id="{BCD39F36-2FB3-432C-9D11-F2C3D89C0A14}" type="slidenum">
              <a:rPr lang="en-US" smtClean="0"/>
              <a:pPr/>
              <a:t>1</a:t>
            </a:fld>
            <a:endParaRPr lang="en-US"/>
          </a:p>
        </p:txBody>
      </p:sp>
    </p:spTree>
    <p:extLst>
      <p:ext uri="{BB962C8B-B14F-4D97-AF65-F5344CB8AC3E}">
        <p14:creationId xmlns:p14="http://schemas.microsoft.com/office/powerpoint/2010/main" val="175564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_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85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over_Ligh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8626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129258"/>
            <a:ext cx="73152" cy="576072"/>
          </a:xfrm>
          <a:prstGeom prst="rect">
            <a:avLst/>
          </a:prstGeom>
          <a:gradFill>
            <a:gsLst>
              <a:gs pos="0">
                <a:srgbClr val="9F11BD"/>
              </a:gs>
              <a:gs pos="100000">
                <a:srgbClr val="FA550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765470"/>
            <a:ext cx="12192000" cy="92530"/>
          </a:xfrm>
          <a:prstGeom prst="rect">
            <a:avLst/>
          </a:prstGeom>
        </p:spPr>
      </p:pic>
    </p:spTree>
  </p:cSld>
  <p:clrMap bg1="lt1" tx1="dk1" bg2="lt2" tx2="dk2" accent1="accent1" accent2="accent2" accent3="accent3" accent4="accent4" accent5="accent5" accent6="accent6" hlink="hlink" folHlink="folHlink"/>
  <p:sldLayoutIdLst>
    <p:sldLayoutId id="2147483819" r:id="rId1"/>
    <p:sldLayoutId id="214748383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7.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image" Target="../media/image5.png"/><Relationship Id="rId16" Type="http://schemas.openxmlformats.org/officeDocument/2006/relationships/image" Target="../media/image70.png"/><Relationship Id="rId20" Type="http://schemas.openxmlformats.org/officeDocument/2006/relationships/image" Target="../media/image74.jpeg"/><Relationship Id="rId1" Type="http://schemas.openxmlformats.org/officeDocument/2006/relationships/slideLayout" Target="../slideLayouts/slideLayout1.xml"/><Relationship Id="rId6" Type="http://schemas.openxmlformats.org/officeDocument/2006/relationships/image" Target="../media/image60.png"/><Relationship Id="rId11" Type="http://schemas.openxmlformats.org/officeDocument/2006/relationships/image" Target="../media/image65.jpe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jpe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5" Type="http://schemas.openxmlformats.org/officeDocument/2006/relationships/image" Target="../media/image1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svg"/><Relationship Id="rId14" Type="http://schemas.openxmlformats.org/officeDocument/2006/relationships/image" Target="../media/image17.emf"/></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547F-0BD2-A5A6-CB93-65950D35ADAA}"/>
            </a:ext>
          </a:extLst>
        </p:cNvPr>
        <p:cNvGrpSpPr/>
        <p:nvPr/>
      </p:nvGrpSpPr>
      <p:grpSpPr>
        <a:xfrm>
          <a:off x="0" y="0"/>
          <a:ext cx="0" cy="0"/>
          <a:chOff x="0" y="0"/>
          <a:chExt cx="0" cy="0"/>
        </a:xfrm>
      </p:grpSpPr>
      <p:pic>
        <p:nvPicPr>
          <p:cNvPr id="1026" name="Picture 2" descr="Capabilities — Symsilico">
            <a:extLst>
              <a:ext uri="{FF2B5EF4-FFF2-40B4-BE49-F238E27FC236}">
                <a16:creationId xmlns:a16="http://schemas.microsoft.com/office/drawing/2014/main" id="{C229B7AF-F6A4-B2E6-6B3D-500B89D68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9874176-4A74-1993-C4BD-C59B8FF2B09A}"/>
              </a:ext>
            </a:extLst>
          </p:cNvPr>
          <p:cNvSpPr/>
          <p:nvPr/>
        </p:nvSpPr>
        <p:spPr>
          <a:xfrm rot="10800000">
            <a:off x="-3090" y="-1"/>
            <a:ext cx="12195090" cy="6858000"/>
          </a:xfrm>
          <a:prstGeom prst="rect">
            <a:avLst/>
          </a:prstGeom>
          <a:gradFill>
            <a:gsLst>
              <a:gs pos="0">
                <a:srgbClr val="000D51">
                  <a:alpha val="50000"/>
                </a:srgbClr>
              </a:gs>
              <a:gs pos="97203">
                <a:srgbClr val="FFB703">
                  <a:alpha val="50000"/>
                </a:srgbClr>
              </a:gs>
              <a:gs pos="67000">
                <a:srgbClr val="E8033A">
                  <a:alpha val="50000"/>
                </a:srgbClr>
              </a:gs>
              <a:gs pos="35000">
                <a:srgbClr val="6D08BE">
                  <a:alpha val="50000"/>
                </a:srgbClr>
              </a:gs>
            </a:gsLst>
            <a:lin ang="2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b="1" dirty="0">
              <a:latin typeface="Montserrat" panose="00000500000000000000" pitchFamily="2" charset="0"/>
            </a:endParaRPr>
          </a:p>
        </p:txBody>
      </p:sp>
      <p:sp>
        <p:nvSpPr>
          <p:cNvPr id="7" name="Title 1">
            <a:extLst>
              <a:ext uri="{FF2B5EF4-FFF2-40B4-BE49-F238E27FC236}">
                <a16:creationId xmlns:a16="http://schemas.microsoft.com/office/drawing/2014/main" id="{98C4590F-C630-CD1D-036F-2E458BA9B32E}"/>
              </a:ext>
            </a:extLst>
          </p:cNvPr>
          <p:cNvSpPr txBox="1">
            <a:spLocks/>
          </p:cNvSpPr>
          <p:nvPr/>
        </p:nvSpPr>
        <p:spPr>
          <a:xfrm>
            <a:off x="4854349" y="4333361"/>
            <a:ext cx="8138634" cy="176534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a:solidFill>
                  <a:schemeClr val="bg1"/>
                </a:solidFill>
                <a:latin typeface="Montserrat" panose="00000500000000000000" pitchFamily="2" charset="0"/>
              </a:rPr>
              <a:t>LakeB2B</a:t>
            </a:r>
          </a:p>
        </p:txBody>
      </p:sp>
      <p:sp>
        <p:nvSpPr>
          <p:cNvPr id="8" name="Text Placeholder 3">
            <a:extLst>
              <a:ext uri="{FF2B5EF4-FFF2-40B4-BE49-F238E27FC236}">
                <a16:creationId xmlns:a16="http://schemas.microsoft.com/office/drawing/2014/main" id="{43117A3D-3645-B8F1-FE4B-E0F9D2999CF4}"/>
              </a:ext>
            </a:extLst>
          </p:cNvPr>
          <p:cNvSpPr txBox="1">
            <a:spLocks/>
          </p:cNvSpPr>
          <p:nvPr/>
        </p:nvSpPr>
        <p:spPr>
          <a:xfrm>
            <a:off x="5943198" y="5655779"/>
            <a:ext cx="5960936" cy="822572"/>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chemeClr val="bg1"/>
                </a:solidFill>
                <a:latin typeface="Montserrat" panose="00000500000000000000" pitchFamily="2" charset="0"/>
              </a:rPr>
              <a:t>ENABLING GROWTH</a:t>
            </a:r>
          </a:p>
        </p:txBody>
      </p:sp>
      <p:pic>
        <p:nvPicPr>
          <p:cNvPr id="11" name="Picture 10" descr="A logo with colorful dots&#10;&#10;Description automatically generated with medium confidence">
            <a:extLst>
              <a:ext uri="{FF2B5EF4-FFF2-40B4-BE49-F238E27FC236}">
                <a16:creationId xmlns:a16="http://schemas.microsoft.com/office/drawing/2014/main" id="{C0300E15-8790-AF7E-ECF4-2EC3C640B39D}"/>
              </a:ext>
            </a:extLst>
          </p:cNvPr>
          <p:cNvPicPr>
            <a:picLocks noChangeAspect="1"/>
          </p:cNvPicPr>
          <p:nvPr/>
        </p:nvPicPr>
        <p:blipFill>
          <a:blip r:embed="rId4"/>
          <a:stretch>
            <a:fillRect/>
          </a:stretch>
        </p:blipFill>
        <p:spPr>
          <a:xfrm>
            <a:off x="7022415" y="-944708"/>
            <a:ext cx="6173570" cy="3111388"/>
          </a:xfrm>
          <a:prstGeom prst="rect">
            <a:avLst/>
          </a:prstGeom>
        </p:spPr>
      </p:pic>
    </p:spTree>
    <p:extLst>
      <p:ext uri="{BB962C8B-B14F-4D97-AF65-F5344CB8AC3E}">
        <p14:creationId xmlns:p14="http://schemas.microsoft.com/office/powerpoint/2010/main" val="2609060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20C23-4086-EA97-FAEE-5C8DA93997A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88A3593-A818-E018-D72E-5095AC0C7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6DCB251C-18E1-CE87-9043-38957CE7974C}"/>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11A6B"/>
                </a:solidFill>
                <a:latin typeface="Montserrat" panose="00000500000000000000" pitchFamily="2" charset="0"/>
              </a:rPr>
              <a:t>MARKETING CAPABILITIES</a:t>
            </a:r>
          </a:p>
        </p:txBody>
      </p:sp>
      <p:grpSp>
        <p:nvGrpSpPr>
          <p:cNvPr id="12" name="Group 11">
            <a:extLst>
              <a:ext uri="{FF2B5EF4-FFF2-40B4-BE49-F238E27FC236}">
                <a16:creationId xmlns:a16="http://schemas.microsoft.com/office/drawing/2014/main" id="{4DA2820F-F987-3A3B-C446-A231239069E7}"/>
              </a:ext>
            </a:extLst>
          </p:cNvPr>
          <p:cNvGrpSpPr/>
          <p:nvPr/>
        </p:nvGrpSpPr>
        <p:grpSpPr>
          <a:xfrm>
            <a:off x="690033" y="1111966"/>
            <a:ext cx="10811933" cy="4838538"/>
            <a:chOff x="575733" y="1273871"/>
            <a:chExt cx="10811933" cy="4838538"/>
          </a:xfrm>
        </p:grpSpPr>
        <p:grpSp>
          <p:nvGrpSpPr>
            <p:cNvPr id="2" name="Group 1">
              <a:extLst>
                <a:ext uri="{FF2B5EF4-FFF2-40B4-BE49-F238E27FC236}">
                  <a16:creationId xmlns:a16="http://schemas.microsoft.com/office/drawing/2014/main" id="{1A23E11F-F247-2CF5-95BA-9600E4BF972B}"/>
                </a:ext>
              </a:extLst>
            </p:cNvPr>
            <p:cNvGrpSpPr/>
            <p:nvPr/>
          </p:nvGrpSpPr>
          <p:grpSpPr>
            <a:xfrm>
              <a:off x="575733" y="1273871"/>
              <a:ext cx="10811933" cy="4838538"/>
              <a:chOff x="680273" y="1409337"/>
              <a:chExt cx="10811933" cy="4838538"/>
            </a:xfrm>
          </p:grpSpPr>
          <p:cxnSp>
            <p:nvCxnSpPr>
              <p:cNvPr id="4" name="Straight Connector 3">
                <a:extLst>
                  <a:ext uri="{FF2B5EF4-FFF2-40B4-BE49-F238E27FC236}">
                    <a16:creationId xmlns:a16="http://schemas.microsoft.com/office/drawing/2014/main" id="{04815ECB-A1FF-B684-F133-B41D8E36D93D}"/>
                  </a:ext>
                </a:extLst>
              </p:cNvPr>
              <p:cNvCxnSpPr/>
              <p:nvPr/>
            </p:nvCxnSpPr>
            <p:spPr>
              <a:xfrm>
                <a:off x="6746232" y="5563988"/>
                <a:ext cx="399392" cy="48936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E60DD22-61B5-E8FD-4F51-C158DE135500}"/>
                  </a:ext>
                </a:extLst>
              </p:cNvPr>
              <p:cNvCxnSpPr/>
              <p:nvPr/>
            </p:nvCxnSpPr>
            <p:spPr>
              <a:xfrm flipH="1">
                <a:off x="5161776" y="5491821"/>
                <a:ext cx="272642" cy="56153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A98034-241E-E198-0B4B-F1BEED414063}"/>
                  </a:ext>
                </a:extLst>
              </p:cNvPr>
              <p:cNvCxnSpPr>
                <a:stCxn id="32" idx="1"/>
              </p:cNvCxnSpPr>
              <p:nvPr/>
            </p:nvCxnSpPr>
            <p:spPr>
              <a:xfrm flipH="1" flipV="1">
                <a:off x="4247767" y="2386962"/>
                <a:ext cx="546372" cy="21552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626D85B-598E-84E3-9B57-EFB7754B5725}"/>
                  </a:ext>
                </a:extLst>
              </p:cNvPr>
              <p:cNvCxnSpPr/>
              <p:nvPr/>
            </p:nvCxnSpPr>
            <p:spPr>
              <a:xfrm flipV="1">
                <a:off x="7313450" y="2407007"/>
                <a:ext cx="768513" cy="319137"/>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4233D44-6371-2C72-FBCA-20255E44ACF2}"/>
                  </a:ext>
                </a:extLst>
              </p:cNvPr>
              <p:cNvCxnSpPr/>
              <p:nvPr/>
            </p:nvCxnSpPr>
            <p:spPr>
              <a:xfrm flipH="1">
                <a:off x="4060825" y="4678376"/>
                <a:ext cx="485095" cy="30513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7B76A6-F5A5-CCE3-E4CE-C6BFA9CACA0E}"/>
                  </a:ext>
                </a:extLst>
              </p:cNvPr>
              <p:cNvCxnSpPr/>
              <p:nvPr/>
            </p:nvCxnSpPr>
            <p:spPr>
              <a:xfrm>
                <a:off x="7564143" y="4627035"/>
                <a:ext cx="555539" cy="32879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4DAE9A3-E69C-CE88-EB69-61A24E2EB633}"/>
                  </a:ext>
                </a:extLst>
              </p:cNvPr>
              <p:cNvCxnSpPr/>
              <p:nvPr/>
            </p:nvCxnSpPr>
            <p:spPr>
              <a:xfrm>
                <a:off x="7879880" y="3655767"/>
                <a:ext cx="64434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A5445BE-EC31-2228-C9CA-44915D20BC01}"/>
                  </a:ext>
                </a:extLst>
              </p:cNvPr>
              <p:cNvCxnSpPr/>
              <p:nvPr/>
            </p:nvCxnSpPr>
            <p:spPr>
              <a:xfrm>
                <a:off x="3722651" y="3655767"/>
                <a:ext cx="64434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6D2975D-1D3A-802D-1174-8DA7FF610E3D}"/>
                  </a:ext>
                </a:extLst>
              </p:cNvPr>
              <p:cNvCxnSpPr/>
              <p:nvPr/>
            </p:nvCxnSpPr>
            <p:spPr>
              <a:xfrm>
                <a:off x="6071401" y="1819326"/>
                <a:ext cx="0" cy="356602"/>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Donut 5">
                <a:extLst>
                  <a:ext uri="{FF2B5EF4-FFF2-40B4-BE49-F238E27FC236}">
                    <a16:creationId xmlns:a16="http://schemas.microsoft.com/office/drawing/2014/main" id="{60E3006F-4278-8278-0384-CF294FD02B16}"/>
                  </a:ext>
                </a:extLst>
              </p:cNvPr>
              <p:cNvSpPr/>
              <p:nvPr/>
            </p:nvSpPr>
            <p:spPr>
              <a:xfrm>
                <a:off x="4254891" y="2063239"/>
                <a:ext cx="3682219" cy="3682219"/>
              </a:xfrm>
              <a:prstGeom prst="donut">
                <a:avLst>
                  <a:gd name="adj" fmla="val 21736"/>
                </a:avLst>
              </a:prstGeom>
              <a:gradFill>
                <a:gsLst>
                  <a:gs pos="5000">
                    <a:srgbClr val="000D51"/>
                  </a:gs>
                  <a:gs pos="97203">
                    <a:srgbClr val="FFB703"/>
                  </a:gs>
                  <a:gs pos="67000">
                    <a:srgbClr val="E8033A"/>
                  </a:gs>
                  <a:gs pos="35000">
                    <a:srgbClr val="6D08BE"/>
                  </a:gs>
                </a:gsLst>
                <a:lin ang="2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lumMod val="75000"/>
                      <a:lumOff val="25000"/>
                    </a:schemeClr>
                  </a:solidFill>
                  <a:latin typeface="Montserrat Semi Bold" panose="020B0604020202020204" charset="0"/>
                </a:endParaRPr>
              </a:p>
            </p:txBody>
          </p:sp>
          <p:sp>
            <p:nvSpPr>
              <p:cNvPr id="33" name="TextBox 32">
                <a:extLst>
                  <a:ext uri="{FF2B5EF4-FFF2-40B4-BE49-F238E27FC236}">
                    <a16:creationId xmlns:a16="http://schemas.microsoft.com/office/drawing/2014/main" id="{18755D27-86D0-D51B-C88B-8B3362F9ADFD}"/>
                  </a:ext>
                </a:extLst>
              </p:cNvPr>
              <p:cNvSpPr txBox="1"/>
              <p:nvPr/>
            </p:nvSpPr>
            <p:spPr>
              <a:xfrm>
                <a:off x="8097952" y="2237455"/>
                <a:ext cx="3394254" cy="338554"/>
              </a:xfrm>
              <a:prstGeom prst="rect">
                <a:avLst/>
              </a:prstGeom>
              <a:noFill/>
            </p:spPr>
            <p:txBody>
              <a:bodyPr wrap="square" rtlCol="0">
                <a:spAutoFit/>
              </a:bodyPr>
              <a:lstStyle>
                <a:defPPr>
                  <a:defRPr lang="en-US"/>
                </a:defPPr>
                <a:lvl1pPr>
                  <a:defRPr sz="1400" b="1">
                    <a:latin typeface="DM Sans" pitchFamily="2" charset="0"/>
                  </a:defRPr>
                </a:lvl1pPr>
              </a:lstStyle>
              <a:p>
                <a:r>
                  <a:rPr lang="en-US"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Social Media Marketing</a:t>
                </a:r>
              </a:p>
            </p:txBody>
          </p:sp>
          <p:grpSp>
            <p:nvGrpSpPr>
              <p:cNvPr id="34" name="Group 33">
                <a:extLst>
                  <a:ext uri="{FF2B5EF4-FFF2-40B4-BE49-F238E27FC236}">
                    <a16:creationId xmlns:a16="http://schemas.microsoft.com/office/drawing/2014/main" id="{1A7A0236-2166-42FB-0ED2-3AB9A85B4E0F}"/>
                  </a:ext>
                </a:extLst>
              </p:cNvPr>
              <p:cNvGrpSpPr/>
              <p:nvPr/>
            </p:nvGrpSpPr>
            <p:grpSpPr>
              <a:xfrm>
                <a:off x="5843181" y="2195619"/>
                <a:ext cx="543737" cy="543737"/>
                <a:chOff x="5843181" y="1924691"/>
                <a:chExt cx="543737" cy="543737"/>
              </a:xfrm>
            </p:grpSpPr>
            <p:sp>
              <p:nvSpPr>
                <p:cNvPr id="67" name="Oval 66">
                  <a:extLst>
                    <a:ext uri="{FF2B5EF4-FFF2-40B4-BE49-F238E27FC236}">
                      <a16:creationId xmlns:a16="http://schemas.microsoft.com/office/drawing/2014/main" id="{D5BF6639-8A0F-673F-93B0-A81D7CF4C7B4}"/>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68" name="Rectangle 67">
                  <a:extLst>
                    <a:ext uri="{FF2B5EF4-FFF2-40B4-BE49-F238E27FC236}">
                      <a16:creationId xmlns:a16="http://schemas.microsoft.com/office/drawing/2014/main" id="{7DEBC46F-006B-C7DC-86C4-767B8C3E8E67}"/>
                    </a:ext>
                  </a:extLst>
                </p:cNvPr>
                <p:cNvSpPr/>
                <p:nvPr/>
              </p:nvSpPr>
              <p:spPr>
                <a:xfrm>
                  <a:off x="5909518" y="2020489"/>
                  <a:ext cx="410690" cy="338554"/>
                </a:xfrm>
                <a:prstGeom prst="rect">
                  <a:avLst/>
                </a:prstGeom>
              </p:spPr>
              <p:txBody>
                <a:bodyPr wrap="none">
                  <a:spAutoFit/>
                </a:bodyPr>
                <a:lstStyle/>
                <a:p>
                  <a:pPr algn="ctr"/>
                  <a:r>
                    <a:rPr lang="en-US" sz="1600" dirty="0">
                      <a:solidFill>
                        <a:schemeClr val="bg1"/>
                      </a:solidFill>
                      <a:latin typeface="Montserrat Semi Bold" panose="020B0604020202020204" charset="0"/>
                    </a:rPr>
                    <a:t>01</a:t>
                  </a:r>
                </a:p>
              </p:txBody>
            </p:sp>
          </p:grpSp>
          <p:grpSp>
            <p:nvGrpSpPr>
              <p:cNvPr id="35" name="Group 34">
                <a:extLst>
                  <a:ext uri="{FF2B5EF4-FFF2-40B4-BE49-F238E27FC236}">
                    <a16:creationId xmlns:a16="http://schemas.microsoft.com/office/drawing/2014/main" id="{87755138-8604-9333-1950-F5FC1D150822}"/>
                  </a:ext>
                </a:extLst>
              </p:cNvPr>
              <p:cNvGrpSpPr/>
              <p:nvPr/>
            </p:nvGrpSpPr>
            <p:grpSpPr>
              <a:xfrm>
                <a:off x="4890681" y="2547034"/>
                <a:ext cx="543737" cy="543737"/>
                <a:chOff x="5843181" y="1924691"/>
                <a:chExt cx="543737" cy="543737"/>
              </a:xfrm>
            </p:grpSpPr>
            <p:sp>
              <p:nvSpPr>
                <p:cNvPr id="65" name="Oval 64">
                  <a:extLst>
                    <a:ext uri="{FF2B5EF4-FFF2-40B4-BE49-F238E27FC236}">
                      <a16:creationId xmlns:a16="http://schemas.microsoft.com/office/drawing/2014/main" id="{AFF2FFC8-CAE7-6C01-0775-100F12C7DB31}"/>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66" name="Rectangle 65">
                  <a:extLst>
                    <a:ext uri="{FF2B5EF4-FFF2-40B4-BE49-F238E27FC236}">
                      <a16:creationId xmlns:a16="http://schemas.microsoft.com/office/drawing/2014/main" id="{73B4F344-D888-DF90-4EB9-1E2AAD4E3FEE}"/>
                    </a:ext>
                  </a:extLst>
                </p:cNvPr>
                <p:cNvSpPr/>
                <p:nvPr/>
              </p:nvSpPr>
              <p:spPr>
                <a:xfrm>
                  <a:off x="5887076" y="2003556"/>
                  <a:ext cx="455574" cy="338554"/>
                </a:xfrm>
                <a:prstGeom prst="rect">
                  <a:avLst/>
                </a:prstGeom>
              </p:spPr>
              <p:txBody>
                <a:bodyPr wrap="none">
                  <a:spAutoFit/>
                </a:bodyPr>
                <a:lstStyle/>
                <a:p>
                  <a:pPr algn="ctr"/>
                  <a:r>
                    <a:rPr lang="en-US" sz="1600">
                      <a:solidFill>
                        <a:schemeClr val="bg1"/>
                      </a:solidFill>
                      <a:latin typeface="Montserrat Semi Bold" panose="020B0604020202020204" charset="0"/>
                    </a:rPr>
                    <a:t>09</a:t>
                  </a:r>
                  <a:endParaRPr lang="en-US" sz="1600" dirty="0">
                    <a:solidFill>
                      <a:schemeClr val="bg1"/>
                    </a:solidFill>
                    <a:latin typeface="Montserrat Semi Bold" panose="020B0604020202020204" charset="0"/>
                  </a:endParaRPr>
                </a:p>
              </p:txBody>
            </p:sp>
          </p:grpSp>
          <p:grpSp>
            <p:nvGrpSpPr>
              <p:cNvPr id="36" name="Group 35">
                <a:extLst>
                  <a:ext uri="{FF2B5EF4-FFF2-40B4-BE49-F238E27FC236}">
                    <a16:creationId xmlns:a16="http://schemas.microsoft.com/office/drawing/2014/main" id="{B1D1176B-8958-7F3E-A1A7-8E7589595D57}"/>
                  </a:ext>
                </a:extLst>
              </p:cNvPr>
              <p:cNvGrpSpPr/>
              <p:nvPr/>
            </p:nvGrpSpPr>
            <p:grpSpPr>
              <a:xfrm>
                <a:off x="6769713" y="2547034"/>
                <a:ext cx="543737" cy="543737"/>
                <a:chOff x="5843181" y="1924691"/>
                <a:chExt cx="543737" cy="543737"/>
              </a:xfrm>
            </p:grpSpPr>
            <p:sp>
              <p:nvSpPr>
                <p:cNvPr id="63" name="Oval 62">
                  <a:extLst>
                    <a:ext uri="{FF2B5EF4-FFF2-40B4-BE49-F238E27FC236}">
                      <a16:creationId xmlns:a16="http://schemas.microsoft.com/office/drawing/2014/main" id="{5BD6C95D-7293-5AAA-ADFE-41051A234B17}"/>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64" name="Rectangle 63">
                  <a:extLst>
                    <a:ext uri="{FF2B5EF4-FFF2-40B4-BE49-F238E27FC236}">
                      <a16:creationId xmlns:a16="http://schemas.microsoft.com/office/drawing/2014/main" id="{C4BB2D76-ECCA-2632-8A3C-0F4DD04DB163}"/>
                    </a:ext>
                  </a:extLst>
                </p:cNvPr>
                <p:cNvSpPr/>
                <p:nvPr/>
              </p:nvSpPr>
              <p:spPr>
                <a:xfrm>
                  <a:off x="5890282" y="2020489"/>
                  <a:ext cx="449162" cy="338554"/>
                </a:xfrm>
                <a:prstGeom prst="rect">
                  <a:avLst/>
                </a:prstGeom>
              </p:spPr>
              <p:txBody>
                <a:bodyPr wrap="none">
                  <a:spAutoFit/>
                </a:bodyPr>
                <a:lstStyle/>
                <a:p>
                  <a:pPr algn="ctr"/>
                  <a:r>
                    <a:rPr lang="en-US" sz="1600" dirty="0">
                      <a:solidFill>
                        <a:schemeClr val="bg1"/>
                      </a:solidFill>
                      <a:latin typeface="Montserrat Semi Bold" panose="020B0604020202020204" charset="0"/>
                    </a:rPr>
                    <a:t>02</a:t>
                  </a:r>
                </a:p>
              </p:txBody>
            </p:sp>
          </p:grpSp>
          <p:grpSp>
            <p:nvGrpSpPr>
              <p:cNvPr id="37" name="Group 36">
                <a:extLst>
                  <a:ext uri="{FF2B5EF4-FFF2-40B4-BE49-F238E27FC236}">
                    <a16:creationId xmlns:a16="http://schemas.microsoft.com/office/drawing/2014/main" id="{7B0B625B-2680-BCC8-74D8-53C43BC4044A}"/>
                  </a:ext>
                </a:extLst>
              </p:cNvPr>
              <p:cNvGrpSpPr/>
              <p:nvPr/>
            </p:nvGrpSpPr>
            <p:grpSpPr>
              <a:xfrm>
                <a:off x="7226993" y="3378549"/>
                <a:ext cx="543737" cy="543737"/>
                <a:chOff x="5843181" y="1924691"/>
                <a:chExt cx="543737" cy="543737"/>
              </a:xfrm>
            </p:grpSpPr>
            <p:sp>
              <p:nvSpPr>
                <p:cNvPr id="61" name="Oval 60">
                  <a:extLst>
                    <a:ext uri="{FF2B5EF4-FFF2-40B4-BE49-F238E27FC236}">
                      <a16:creationId xmlns:a16="http://schemas.microsoft.com/office/drawing/2014/main" id="{1416FD9C-2804-FE95-185B-0EBD5326DEDD}"/>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62" name="Rectangle 61">
                  <a:extLst>
                    <a:ext uri="{FF2B5EF4-FFF2-40B4-BE49-F238E27FC236}">
                      <a16:creationId xmlns:a16="http://schemas.microsoft.com/office/drawing/2014/main" id="{452747FA-FA75-D198-E92E-C36CF9E94D24}"/>
                    </a:ext>
                  </a:extLst>
                </p:cNvPr>
                <p:cNvSpPr/>
                <p:nvPr/>
              </p:nvSpPr>
              <p:spPr>
                <a:xfrm>
                  <a:off x="5894290" y="2020489"/>
                  <a:ext cx="441146" cy="338554"/>
                </a:xfrm>
                <a:prstGeom prst="rect">
                  <a:avLst/>
                </a:prstGeom>
              </p:spPr>
              <p:txBody>
                <a:bodyPr wrap="none">
                  <a:spAutoFit/>
                </a:bodyPr>
                <a:lstStyle/>
                <a:p>
                  <a:pPr algn="ctr"/>
                  <a:r>
                    <a:rPr lang="en-US" sz="1600" dirty="0">
                      <a:solidFill>
                        <a:schemeClr val="bg1"/>
                      </a:solidFill>
                      <a:latin typeface="Montserrat Semi Bold" panose="020B0604020202020204" charset="0"/>
                    </a:rPr>
                    <a:t>03</a:t>
                  </a:r>
                </a:p>
              </p:txBody>
            </p:sp>
          </p:grpSp>
          <p:grpSp>
            <p:nvGrpSpPr>
              <p:cNvPr id="38" name="Group 37">
                <a:extLst>
                  <a:ext uri="{FF2B5EF4-FFF2-40B4-BE49-F238E27FC236}">
                    <a16:creationId xmlns:a16="http://schemas.microsoft.com/office/drawing/2014/main" id="{966DF000-ECE1-4742-5A50-3FC605015858}"/>
                  </a:ext>
                </a:extLst>
              </p:cNvPr>
              <p:cNvGrpSpPr/>
              <p:nvPr/>
            </p:nvGrpSpPr>
            <p:grpSpPr>
              <a:xfrm>
                <a:off x="4408718" y="3378549"/>
                <a:ext cx="543737" cy="543737"/>
                <a:chOff x="5843181" y="1924691"/>
                <a:chExt cx="543737" cy="543737"/>
              </a:xfrm>
            </p:grpSpPr>
            <p:sp>
              <p:nvSpPr>
                <p:cNvPr id="59" name="Oval 58">
                  <a:extLst>
                    <a:ext uri="{FF2B5EF4-FFF2-40B4-BE49-F238E27FC236}">
                      <a16:creationId xmlns:a16="http://schemas.microsoft.com/office/drawing/2014/main" id="{B2F58515-2E4A-2747-A4A8-12294C41414C}"/>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60" name="Rectangle 59">
                  <a:extLst>
                    <a:ext uri="{FF2B5EF4-FFF2-40B4-BE49-F238E27FC236}">
                      <a16:creationId xmlns:a16="http://schemas.microsoft.com/office/drawing/2014/main" id="{CBC94BFC-179E-9FCB-94A3-9ED5567209BC}"/>
                    </a:ext>
                  </a:extLst>
                </p:cNvPr>
                <p:cNvSpPr/>
                <p:nvPr/>
              </p:nvSpPr>
              <p:spPr>
                <a:xfrm>
                  <a:off x="5885473" y="2003556"/>
                  <a:ext cx="458780" cy="338554"/>
                </a:xfrm>
                <a:prstGeom prst="rect">
                  <a:avLst/>
                </a:prstGeom>
              </p:spPr>
              <p:txBody>
                <a:bodyPr wrap="none">
                  <a:spAutoFit/>
                </a:bodyPr>
                <a:lstStyle/>
                <a:p>
                  <a:pPr algn="ctr"/>
                  <a:r>
                    <a:rPr lang="en-US" sz="1600">
                      <a:solidFill>
                        <a:schemeClr val="bg1"/>
                      </a:solidFill>
                      <a:latin typeface="Montserrat Semi Bold" panose="020B0604020202020204" charset="0"/>
                    </a:rPr>
                    <a:t>08</a:t>
                  </a:r>
                  <a:endParaRPr lang="en-US" sz="1600" dirty="0">
                    <a:solidFill>
                      <a:schemeClr val="bg1"/>
                    </a:solidFill>
                    <a:latin typeface="Montserrat Semi Bold" panose="020B0604020202020204" charset="0"/>
                  </a:endParaRPr>
                </a:p>
              </p:txBody>
            </p:sp>
          </p:grpSp>
          <p:grpSp>
            <p:nvGrpSpPr>
              <p:cNvPr id="39" name="Group 38">
                <a:extLst>
                  <a:ext uri="{FF2B5EF4-FFF2-40B4-BE49-F238E27FC236}">
                    <a16:creationId xmlns:a16="http://schemas.microsoft.com/office/drawing/2014/main" id="{6B16A036-A227-9683-390C-D83B0722849E}"/>
                  </a:ext>
                </a:extLst>
              </p:cNvPr>
              <p:cNvGrpSpPr/>
              <p:nvPr/>
            </p:nvGrpSpPr>
            <p:grpSpPr>
              <a:xfrm>
                <a:off x="4545920" y="4230179"/>
                <a:ext cx="543737" cy="543737"/>
                <a:chOff x="5843181" y="1924691"/>
                <a:chExt cx="543737" cy="543737"/>
              </a:xfrm>
            </p:grpSpPr>
            <p:sp>
              <p:nvSpPr>
                <p:cNvPr id="57" name="Oval 56">
                  <a:extLst>
                    <a:ext uri="{FF2B5EF4-FFF2-40B4-BE49-F238E27FC236}">
                      <a16:creationId xmlns:a16="http://schemas.microsoft.com/office/drawing/2014/main" id="{E2204C8F-C278-FE02-369A-D9E1509C1C17}"/>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58" name="Rectangle 57">
                  <a:extLst>
                    <a:ext uri="{FF2B5EF4-FFF2-40B4-BE49-F238E27FC236}">
                      <a16:creationId xmlns:a16="http://schemas.microsoft.com/office/drawing/2014/main" id="{68004A30-BE5A-7809-C6A7-25A0F96B3E69}"/>
                    </a:ext>
                  </a:extLst>
                </p:cNvPr>
                <p:cNvSpPr/>
                <p:nvPr/>
              </p:nvSpPr>
              <p:spPr>
                <a:xfrm>
                  <a:off x="5891084" y="2020489"/>
                  <a:ext cx="447558" cy="338554"/>
                </a:xfrm>
                <a:prstGeom prst="rect">
                  <a:avLst/>
                </a:prstGeom>
              </p:spPr>
              <p:txBody>
                <a:bodyPr wrap="none">
                  <a:spAutoFit/>
                </a:bodyPr>
                <a:lstStyle/>
                <a:p>
                  <a:pPr algn="ctr"/>
                  <a:r>
                    <a:rPr lang="en-US" sz="1600" dirty="0">
                      <a:solidFill>
                        <a:schemeClr val="bg1"/>
                      </a:solidFill>
                      <a:latin typeface="Montserrat Semi Bold" panose="020B0604020202020204" charset="0"/>
                    </a:rPr>
                    <a:t>07</a:t>
                  </a:r>
                </a:p>
              </p:txBody>
            </p:sp>
          </p:grpSp>
          <p:grpSp>
            <p:nvGrpSpPr>
              <p:cNvPr id="40" name="Group 39">
                <a:extLst>
                  <a:ext uri="{FF2B5EF4-FFF2-40B4-BE49-F238E27FC236}">
                    <a16:creationId xmlns:a16="http://schemas.microsoft.com/office/drawing/2014/main" id="{A005D307-EE1E-83BA-5D03-8F437DC10286}"/>
                  </a:ext>
                </a:extLst>
              </p:cNvPr>
              <p:cNvGrpSpPr/>
              <p:nvPr/>
            </p:nvGrpSpPr>
            <p:grpSpPr>
              <a:xfrm>
                <a:off x="7145624" y="4230179"/>
                <a:ext cx="543737" cy="543737"/>
                <a:chOff x="5843181" y="1924691"/>
                <a:chExt cx="543737" cy="543737"/>
              </a:xfrm>
            </p:grpSpPr>
            <p:sp>
              <p:nvSpPr>
                <p:cNvPr id="55" name="Oval 54">
                  <a:extLst>
                    <a:ext uri="{FF2B5EF4-FFF2-40B4-BE49-F238E27FC236}">
                      <a16:creationId xmlns:a16="http://schemas.microsoft.com/office/drawing/2014/main" id="{50D6003F-73A8-B635-2B67-A38FF65D80E0}"/>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56" name="Rectangle 55">
                  <a:extLst>
                    <a:ext uri="{FF2B5EF4-FFF2-40B4-BE49-F238E27FC236}">
                      <a16:creationId xmlns:a16="http://schemas.microsoft.com/office/drawing/2014/main" id="{481188D6-0B54-42AA-5E36-4DC4FEBDF1E9}"/>
                    </a:ext>
                  </a:extLst>
                </p:cNvPr>
                <p:cNvSpPr/>
                <p:nvPr/>
              </p:nvSpPr>
              <p:spPr>
                <a:xfrm>
                  <a:off x="5887076" y="2020489"/>
                  <a:ext cx="455574" cy="338554"/>
                </a:xfrm>
                <a:prstGeom prst="rect">
                  <a:avLst/>
                </a:prstGeom>
              </p:spPr>
              <p:txBody>
                <a:bodyPr wrap="none">
                  <a:spAutoFit/>
                </a:bodyPr>
                <a:lstStyle/>
                <a:p>
                  <a:pPr algn="ctr"/>
                  <a:r>
                    <a:rPr lang="en-US" sz="1600" dirty="0">
                      <a:solidFill>
                        <a:schemeClr val="bg1"/>
                      </a:solidFill>
                      <a:latin typeface="Montserrat Semi Bold" panose="020B0604020202020204" charset="0"/>
                    </a:rPr>
                    <a:t>04</a:t>
                  </a:r>
                </a:p>
              </p:txBody>
            </p:sp>
          </p:grpSp>
          <p:grpSp>
            <p:nvGrpSpPr>
              <p:cNvPr id="41" name="Group 40">
                <a:extLst>
                  <a:ext uri="{FF2B5EF4-FFF2-40B4-BE49-F238E27FC236}">
                    <a16:creationId xmlns:a16="http://schemas.microsoft.com/office/drawing/2014/main" id="{27477106-B086-780E-03BB-60D2AEBAF1DE}"/>
                  </a:ext>
                </a:extLst>
              </p:cNvPr>
              <p:cNvGrpSpPr/>
              <p:nvPr/>
            </p:nvGrpSpPr>
            <p:grpSpPr>
              <a:xfrm>
                <a:off x="6361076" y="4975865"/>
                <a:ext cx="543737" cy="543737"/>
                <a:chOff x="5843181" y="1924691"/>
                <a:chExt cx="543737" cy="543737"/>
              </a:xfrm>
            </p:grpSpPr>
            <p:sp>
              <p:nvSpPr>
                <p:cNvPr id="53" name="Oval 52">
                  <a:extLst>
                    <a:ext uri="{FF2B5EF4-FFF2-40B4-BE49-F238E27FC236}">
                      <a16:creationId xmlns:a16="http://schemas.microsoft.com/office/drawing/2014/main" id="{0C45E99B-DD49-B8D9-F2CE-7B8484BD1ADE}"/>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54" name="Rectangle 53">
                  <a:extLst>
                    <a:ext uri="{FF2B5EF4-FFF2-40B4-BE49-F238E27FC236}">
                      <a16:creationId xmlns:a16="http://schemas.microsoft.com/office/drawing/2014/main" id="{EF36D48F-9FDB-EE75-3965-B6443BE725AE}"/>
                    </a:ext>
                  </a:extLst>
                </p:cNvPr>
                <p:cNvSpPr/>
                <p:nvPr/>
              </p:nvSpPr>
              <p:spPr>
                <a:xfrm>
                  <a:off x="5891084" y="2037422"/>
                  <a:ext cx="447558" cy="338554"/>
                </a:xfrm>
                <a:prstGeom prst="rect">
                  <a:avLst/>
                </a:prstGeom>
              </p:spPr>
              <p:txBody>
                <a:bodyPr wrap="none">
                  <a:spAutoFit/>
                </a:bodyPr>
                <a:lstStyle/>
                <a:p>
                  <a:pPr algn="ctr"/>
                  <a:r>
                    <a:rPr lang="en-US" sz="1600" dirty="0">
                      <a:solidFill>
                        <a:schemeClr val="bg1"/>
                      </a:solidFill>
                      <a:latin typeface="Montserrat Semi Bold" panose="020B0604020202020204" charset="0"/>
                    </a:rPr>
                    <a:t>05</a:t>
                  </a:r>
                </a:p>
              </p:txBody>
            </p:sp>
          </p:grpSp>
          <p:grpSp>
            <p:nvGrpSpPr>
              <p:cNvPr id="42" name="Group 41">
                <a:extLst>
                  <a:ext uri="{FF2B5EF4-FFF2-40B4-BE49-F238E27FC236}">
                    <a16:creationId xmlns:a16="http://schemas.microsoft.com/office/drawing/2014/main" id="{C7261DF1-66A9-81A7-09BA-E8A1A52BEAFA}"/>
                  </a:ext>
                </a:extLst>
              </p:cNvPr>
              <p:cNvGrpSpPr/>
              <p:nvPr/>
            </p:nvGrpSpPr>
            <p:grpSpPr>
              <a:xfrm>
                <a:off x="5254233" y="4964759"/>
                <a:ext cx="543737" cy="543737"/>
                <a:chOff x="5843181" y="1924691"/>
                <a:chExt cx="543737" cy="543737"/>
              </a:xfrm>
            </p:grpSpPr>
            <p:sp>
              <p:nvSpPr>
                <p:cNvPr id="51" name="Oval 50">
                  <a:extLst>
                    <a:ext uri="{FF2B5EF4-FFF2-40B4-BE49-F238E27FC236}">
                      <a16:creationId xmlns:a16="http://schemas.microsoft.com/office/drawing/2014/main" id="{53E7BBC3-8A7B-52C3-4DC4-66A8E2DFD3B0}"/>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52" name="Rectangle 51">
                  <a:extLst>
                    <a:ext uri="{FF2B5EF4-FFF2-40B4-BE49-F238E27FC236}">
                      <a16:creationId xmlns:a16="http://schemas.microsoft.com/office/drawing/2014/main" id="{52669A66-BB47-4704-34BA-303F6B963709}"/>
                    </a:ext>
                  </a:extLst>
                </p:cNvPr>
                <p:cNvSpPr/>
                <p:nvPr/>
              </p:nvSpPr>
              <p:spPr>
                <a:xfrm>
                  <a:off x="5887076" y="2020489"/>
                  <a:ext cx="455574" cy="338554"/>
                </a:xfrm>
                <a:prstGeom prst="rect">
                  <a:avLst/>
                </a:prstGeom>
              </p:spPr>
              <p:txBody>
                <a:bodyPr wrap="none">
                  <a:spAutoFit/>
                </a:bodyPr>
                <a:lstStyle/>
                <a:p>
                  <a:pPr algn="ctr"/>
                  <a:r>
                    <a:rPr lang="en-US" sz="1600" dirty="0">
                      <a:solidFill>
                        <a:schemeClr val="bg1"/>
                      </a:solidFill>
                      <a:latin typeface="Montserrat Semi Bold" panose="020B0604020202020204" charset="0"/>
                    </a:rPr>
                    <a:t>06</a:t>
                  </a:r>
                </a:p>
              </p:txBody>
            </p:sp>
          </p:grpSp>
          <p:sp>
            <p:nvSpPr>
              <p:cNvPr id="43" name="TextBox 42">
                <a:extLst>
                  <a:ext uri="{FF2B5EF4-FFF2-40B4-BE49-F238E27FC236}">
                    <a16:creationId xmlns:a16="http://schemas.microsoft.com/office/drawing/2014/main" id="{5F1C5CF9-8F11-0A24-E3BD-586FC6935962}"/>
                  </a:ext>
                </a:extLst>
              </p:cNvPr>
              <p:cNvSpPr txBox="1"/>
              <p:nvPr/>
            </p:nvSpPr>
            <p:spPr>
              <a:xfrm>
                <a:off x="8559765" y="3493227"/>
                <a:ext cx="2674394" cy="338554"/>
              </a:xfrm>
              <a:prstGeom prst="rect">
                <a:avLst/>
              </a:prstGeom>
              <a:noFill/>
            </p:spPr>
            <p:txBody>
              <a:bodyPr wrap="square" rtlCol="0">
                <a:spAutoFit/>
              </a:bodyPr>
              <a:lstStyle>
                <a:defPPr>
                  <a:defRPr lang="en-US"/>
                </a:defPPr>
                <a:lvl1pPr>
                  <a:defRPr sz="1600" b="0">
                    <a:solidFill>
                      <a:schemeClr val="tx2">
                        <a:lumMod val="65000"/>
                        <a:lumOff val="35000"/>
                      </a:schemeClr>
                    </a:solidFill>
                    <a:latin typeface="Montserrat Semi Bold" panose="020B0604020202020204" charset="0"/>
                    <a:ea typeface="Microsoft GothicNeo Light" panose="020B0503020000020004" pitchFamily="34" charset="-127"/>
                    <a:cs typeface="Arial" panose="020B0604020202020204" pitchFamily="34" charset="0"/>
                  </a:defRPr>
                </a:lvl1pPr>
              </a:lstStyle>
              <a:p>
                <a:r>
                  <a:rPr lang="en-IN" dirty="0">
                    <a:solidFill>
                      <a:schemeClr val="tx1">
                        <a:lumMod val="95000"/>
                        <a:lumOff val="5000"/>
                      </a:schemeClr>
                    </a:solidFill>
                  </a:rPr>
                  <a:t>Content Marketing</a:t>
                </a:r>
              </a:p>
            </p:txBody>
          </p:sp>
          <p:sp>
            <p:nvSpPr>
              <p:cNvPr id="44" name="TextBox 43">
                <a:extLst>
                  <a:ext uri="{FF2B5EF4-FFF2-40B4-BE49-F238E27FC236}">
                    <a16:creationId xmlns:a16="http://schemas.microsoft.com/office/drawing/2014/main" id="{C09F92EA-9412-DD9B-52AC-6AE86DA95602}"/>
                  </a:ext>
                </a:extLst>
              </p:cNvPr>
              <p:cNvSpPr txBox="1"/>
              <p:nvPr/>
            </p:nvSpPr>
            <p:spPr>
              <a:xfrm>
                <a:off x="8155041" y="4795880"/>
                <a:ext cx="3286365" cy="338554"/>
              </a:xfrm>
              <a:prstGeom prst="rect">
                <a:avLst/>
              </a:prstGeom>
              <a:noFill/>
            </p:spPr>
            <p:txBody>
              <a:bodyPr wrap="square" rtlCol="0">
                <a:spAutoFit/>
              </a:bodyPr>
              <a:lstStyle>
                <a:defPPr>
                  <a:defRPr lang="en-US"/>
                </a:defPPr>
                <a:lvl1pPr>
                  <a:defRPr sz="1400" b="1">
                    <a:latin typeface="DM Sans" pitchFamily="2" charset="0"/>
                  </a:defRPr>
                </a:lvl1pPr>
              </a:lstStyle>
              <a:p>
                <a:r>
                  <a:rPr lang="en-IN"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Event Management</a:t>
                </a:r>
              </a:p>
            </p:txBody>
          </p:sp>
          <p:sp>
            <p:nvSpPr>
              <p:cNvPr id="45" name="TextBox 44">
                <a:extLst>
                  <a:ext uri="{FF2B5EF4-FFF2-40B4-BE49-F238E27FC236}">
                    <a16:creationId xmlns:a16="http://schemas.microsoft.com/office/drawing/2014/main" id="{D2B37D5C-60D2-F34F-F32B-156946C85FC1}"/>
                  </a:ext>
                </a:extLst>
              </p:cNvPr>
              <p:cNvSpPr txBox="1"/>
              <p:nvPr/>
            </p:nvSpPr>
            <p:spPr>
              <a:xfrm>
                <a:off x="7187725" y="5909321"/>
                <a:ext cx="3286365" cy="338554"/>
              </a:xfrm>
              <a:prstGeom prst="rect">
                <a:avLst/>
              </a:prstGeom>
              <a:noFill/>
            </p:spPr>
            <p:txBody>
              <a:bodyPr wrap="square" rtlCol="0">
                <a:spAutoFit/>
              </a:bodyPr>
              <a:lstStyle>
                <a:defPPr>
                  <a:defRPr lang="en-US"/>
                </a:defPPr>
                <a:lvl1pPr>
                  <a:defRPr sz="1400" b="1">
                    <a:latin typeface="DM Sans" pitchFamily="2" charset="0"/>
                  </a:defRPr>
                </a:lvl1pPr>
              </a:lstStyle>
              <a:p>
                <a:r>
                  <a:rPr lang="en-IN"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Web &amp; App Development</a:t>
                </a:r>
              </a:p>
            </p:txBody>
          </p:sp>
          <p:sp>
            <p:nvSpPr>
              <p:cNvPr id="46" name="TextBox 45">
                <a:extLst>
                  <a:ext uri="{FF2B5EF4-FFF2-40B4-BE49-F238E27FC236}">
                    <a16:creationId xmlns:a16="http://schemas.microsoft.com/office/drawing/2014/main" id="{FD364BB9-4DAF-B617-3C8A-220EB93CB3AE}"/>
                  </a:ext>
                </a:extLst>
              </p:cNvPr>
              <p:cNvSpPr txBox="1"/>
              <p:nvPr/>
            </p:nvSpPr>
            <p:spPr>
              <a:xfrm>
                <a:off x="1324376" y="2227450"/>
                <a:ext cx="2880660" cy="338554"/>
              </a:xfrm>
              <a:prstGeom prst="rect">
                <a:avLst/>
              </a:prstGeom>
              <a:noFill/>
            </p:spPr>
            <p:txBody>
              <a:bodyPr wrap="square" rtlCol="0">
                <a:spAutoFit/>
              </a:bodyPr>
              <a:lstStyle>
                <a:defPPr>
                  <a:defRPr lang="en-US"/>
                </a:defPPr>
                <a:lvl1pPr algn="r">
                  <a:defRPr sz="1400" b="1">
                    <a:latin typeface="DM Sans" pitchFamily="2" charset="0"/>
                  </a:defRPr>
                </a:lvl1pPr>
              </a:lstStyle>
              <a:p>
                <a:r>
                  <a:rPr lang="en-IN"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Tele Marketing</a:t>
                </a:r>
              </a:p>
            </p:txBody>
          </p:sp>
          <p:sp>
            <p:nvSpPr>
              <p:cNvPr id="47" name="TextBox 46">
                <a:extLst>
                  <a:ext uri="{FF2B5EF4-FFF2-40B4-BE49-F238E27FC236}">
                    <a16:creationId xmlns:a16="http://schemas.microsoft.com/office/drawing/2014/main" id="{1EF196D5-8F87-A6C3-8505-971A21813AE4}"/>
                  </a:ext>
                </a:extLst>
              </p:cNvPr>
              <p:cNvSpPr txBox="1"/>
              <p:nvPr/>
            </p:nvSpPr>
            <p:spPr>
              <a:xfrm>
                <a:off x="680273" y="3498971"/>
                <a:ext cx="3012304" cy="338554"/>
              </a:xfrm>
              <a:prstGeom prst="rect">
                <a:avLst/>
              </a:prstGeom>
              <a:noFill/>
            </p:spPr>
            <p:txBody>
              <a:bodyPr wrap="square" rtlCol="0">
                <a:spAutoFit/>
              </a:bodyPr>
              <a:lstStyle>
                <a:defPPr>
                  <a:defRPr lang="en-US"/>
                </a:defPPr>
                <a:lvl1pPr algn="r">
                  <a:defRPr sz="1400" b="1">
                    <a:latin typeface="DM Sans" pitchFamily="2" charset="0"/>
                  </a:defRPr>
                </a:lvl1pPr>
              </a:lstStyle>
              <a:p>
                <a:r>
                  <a:rPr lang="en-IN"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Cross-Channel Marketing</a:t>
                </a:r>
              </a:p>
            </p:txBody>
          </p:sp>
          <p:sp>
            <p:nvSpPr>
              <p:cNvPr id="48" name="TextBox 47">
                <a:extLst>
                  <a:ext uri="{FF2B5EF4-FFF2-40B4-BE49-F238E27FC236}">
                    <a16:creationId xmlns:a16="http://schemas.microsoft.com/office/drawing/2014/main" id="{7F3B58B6-F418-22CF-7D62-9BCD370143AE}"/>
                  </a:ext>
                </a:extLst>
              </p:cNvPr>
              <p:cNvSpPr txBox="1"/>
              <p:nvPr/>
            </p:nvSpPr>
            <p:spPr>
              <a:xfrm>
                <a:off x="1606731" y="4824199"/>
                <a:ext cx="2431267" cy="338554"/>
              </a:xfrm>
              <a:prstGeom prst="rect">
                <a:avLst/>
              </a:prstGeom>
              <a:noFill/>
            </p:spPr>
            <p:txBody>
              <a:bodyPr wrap="square" rtlCol="0">
                <a:spAutoFit/>
              </a:bodyPr>
              <a:lstStyle>
                <a:defPPr>
                  <a:defRPr lang="en-US"/>
                </a:defPPr>
                <a:lvl1pPr algn="r">
                  <a:defRPr sz="1400" b="1">
                    <a:latin typeface="DM Sans" pitchFamily="2" charset="0"/>
                  </a:defRPr>
                </a:lvl1pPr>
              </a:lstStyle>
              <a:p>
                <a:r>
                  <a:rPr lang="en-IN"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Digital Marketing</a:t>
                </a:r>
              </a:p>
            </p:txBody>
          </p:sp>
          <p:sp>
            <p:nvSpPr>
              <p:cNvPr id="49" name="TextBox 48">
                <a:extLst>
                  <a:ext uri="{FF2B5EF4-FFF2-40B4-BE49-F238E27FC236}">
                    <a16:creationId xmlns:a16="http://schemas.microsoft.com/office/drawing/2014/main" id="{8243C0C8-C3E7-0AA1-AD3F-784FBCA1F413}"/>
                  </a:ext>
                </a:extLst>
              </p:cNvPr>
              <p:cNvSpPr txBox="1"/>
              <p:nvPr/>
            </p:nvSpPr>
            <p:spPr>
              <a:xfrm>
                <a:off x="908873" y="5909321"/>
                <a:ext cx="4221234" cy="338554"/>
              </a:xfrm>
              <a:prstGeom prst="rect">
                <a:avLst/>
              </a:prstGeom>
              <a:noFill/>
            </p:spPr>
            <p:txBody>
              <a:bodyPr wrap="square" rtlCol="0">
                <a:spAutoFit/>
              </a:bodyPr>
              <a:lstStyle>
                <a:defPPr>
                  <a:defRPr lang="en-US"/>
                </a:defPPr>
                <a:lvl1pPr algn="r">
                  <a:defRPr sz="1400" b="1">
                    <a:latin typeface="DM Sans" pitchFamily="2" charset="0"/>
                  </a:defRPr>
                </a:lvl1pPr>
              </a:lstStyle>
              <a:p>
                <a:r>
                  <a:rPr lang="en-IN"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Email Marketing</a:t>
                </a:r>
              </a:p>
            </p:txBody>
          </p:sp>
          <p:sp>
            <p:nvSpPr>
              <p:cNvPr id="50" name="TextBox 49">
                <a:extLst>
                  <a:ext uri="{FF2B5EF4-FFF2-40B4-BE49-F238E27FC236}">
                    <a16:creationId xmlns:a16="http://schemas.microsoft.com/office/drawing/2014/main" id="{17C2CA07-3812-15B3-9D8A-D57CA2CF4956}"/>
                  </a:ext>
                </a:extLst>
              </p:cNvPr>
              <p:cNvSpPr txBox="1"/>
              <p:nvPr/>
            </p:nvSpPr>
            <p:spPr>
              <a:xfrm>
                <a:off x="4472552" y="1409337"/>
                <a:ext cx="3168726" cy="338554"/>
              </a:xfrm>
              <a:prstGeom prst="rect">
                <a:avLst/>
              </a:prstGeom>
              <a:noFill/>
            </p:spPr>
            <p:txBody>
              <a:bodyPr wrap="square" rtlCol="0">
                <a:spAutoFit/>
              </a:bodyPr>
              <a:lstStyle>
                <a:defPPr>
                  <a:defRPr lang="en-US"/>
                </a:defPPr>
                <a:lvl1pPr algn="r">
                  <a:defRPr sz="1400" b="1">
                    <a:latin typeface="DM Sans" pitchFamily="2" charset="0"/>
                  </a:defRPr>
                </a:lvl1pPr>
              </a:lstStyle>
              <a:p>
                <a:pPr algn="ctr"/>
                <a:r>
                  <a:rPr lang="en-IN"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Search Engine Optimization</a:t>
                </a:r>
              </a:p>
            </p:txBody>
          </p:sp>
        </p:grpSp>
        <p:pic>
          <p:nvPicPr>
            <p:cNvPr id="69" name="Picture 2" descr="Custom B2B Data For Marketing &amp; Sales | B2B Lists - Lake B2B">
              <a:extLst>
                <a:ext uri="{FF2B5EF4-FFF2-40B4-BE49-F238E27FC236}">
                  <a16:creationId xmlns:a16="http://schemas.microsoft.com/office/drawing/2014/main" id="{C24D6CD3-ABF4-5EAD-293D-0627C43A0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221" y="3010799"/>
              <a:ext cx="1379526" cy="15174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783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D4699-D4E2-6A47-356A-34EE0A06AFC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323BA10-36ED-417A-41F5-4EE91C5D2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AD8B47EC-5095-8CAB-50A4-E274BA74C9E5}"/>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11A6B"/>
                </a:solidFill>
                <a:latin typeface="Montserrat" panose="00000500000000000000" pitchFamily="2" charset="0"/>
              </a:rPr>
              <a:t>SEARCH ENGINE OPTIMIZATION (SEO)</a:t>
            </a:r>
          </a:p>
        </p:txBody>
      </p:sp>
      <p:grpSp>
        <p:nvGrpSpPr>
          <p:cNvPr id="2" name="Group 1">
            <a:extLst>
              <a:ext uri="{FF2B5EF4-FFF2-40B4-BE49-F238E27FC236}">
                <a16:creationId xmlns:a16="http://schemas.microsoft.com/office/drawing/2014/main" id="{C05B8759-469E-64C4-1366-C49A0A783886}"/>
              </a:ext>
            </a:extLst>
          </p:cNvPr>
          <p:cNvGrpSpPr/>
          <p:nvPr/>
        </p:nvGrpSpPr>
        <p:grpSpPr>
          <a:xfrm>
            <a:off x="782893" y="1335902"/>
            <a:ext cx="10514243" cy="4355988"/>
            <a:chOff x="782893" y="1335902"/>
            <a:chExt cx="10514243" cy="4355988"/>
          </a:xfrm>
        </p:grpSpPr>
        <p:sp>
          <p:nvSpPr>
            <p:cNvPr id="12" name="TextBox 11">
              <a:extLst>
                <a:ext uri="{FF2B5EF4-FFF2-40B4-BE49-F238E27FC236}">
                  <a16:creationId xmlns:a16="http://schemas.microsoft.com/office/drawing/2014/main" id="{2300761D-B3EC-2F3C-8BA1-1A88AAF892DB}"/>
                </a:ext>
              </a:extLst>
            </p:cNvPr>
            <p:cNvSpPr txBox="1"/>
            <p:nvPr/>
          </p:nvSpPr>
          <p:spPr>
            <a:xfrm>
              <a:off x="1712091" y="3317649"/>
              <a:ext cx="5501860" cy="1989647"/>
            </a:xfrm>
            <a:prstGeom prst="rect">
              <a:avLst/>
            </a:prstGeom>
            <a:noFill/>
          </p:spPr>
          <p:txBody>
            <a:bodyPr wrap="square">
              <a:spAutoFit/>
            </a:bodyPr>
            <a:lstStyle/>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Improve The Keyword Rankings</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Increase The Traffic</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Stabilize The Bounce Rate</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Web Analytics In Order To Assess Results</a:t>
              </a:r>
            </a:p>
          </p:txBody>
        </p:sp>
        <p:pic>
          <p:nvPicPr>
            <p:cNvPr id="13" name="Picture 12" descr="Objective Generic Outline Color icon">
              <a:extLst>
                <a:ext uri="{FF2B5EF4-FFF2-40B4-BE49-F238E27FC236}">
                  <a16:creationId xmlns:a16="http://schemas.microsoft.com/office/drawing/2014/main" id="{ECB6F054-2B25-F214-40A5-E9BF6F772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893" y="3982969"/>
              <a:ext cx="659005" cy="6590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EO">
              <a:extLst>
                <a:ext uri="{FF2B5EF4-FFF2-40B4-BE49-F238E27FC236}">
                  <a16:creationId xmlns:a16="http://schemas.microsoft.com/office/drawing/2014/main" id="{31EDC7D1-993F-2996-8ADC-C4366106B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456" y="2621849"/>
              <a:ext cx="4079076" cy="307004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7E1B5C5-B9D8-D348-67B2-E1AD3003D9C2}"/>
                </a:ext>
              </a:extLst>
            </p:cNvPr>
            <p:cNvSpPr txBox="1"/>
            <p:nvPr/>
          </p:nvSpPr>
          <p:spPr>
            <a:xfrm>
              <a:off x="894864" y="1335902"/>
              <a:ext cx="10402272" cy="1384995"/>
            </a:xfrm>
            <a:prstGeom prst="rect">
              <a:avLst/>
            </a:prstGeom>
            <a:noFill/>
          </p:spPr>
          <p:txBody>
            <a:bodyPr wrap="square">
              <a:spAutoFit/>
            </a:bodyPr>
            <a:lstStyle/>
            <a:p>
              <a:pPr algn="just"/>
              <a:r>
                <a:rPr lang="en-US" sz="1400" dirty="0">
                  <a:solidFill>
                    <a:schemeClr val="tx1">
                      <a:lumMod val="85000"/>
                      <a:lumOff val="15000"/>
                    </a:schemeClr>
                  </a:solidFill>
                  <a:latin typeface="Montserrat" panose="00000500000000000000" pitchFamily="2" charset="0"/>
                  <a:ea typeface="Microsoft GothicNeo Light" panose="020B0503020000020004" pitchFamily="34" charset="-127"/>
                  <a:cs typeface="Arial" panose="020B0604020202020204" pitchFamily="34" charset="0"/>
                </a:rPr>
                <a:t>Successful SEO happens when you have experts implementing Search Optimization to elevate search rankings for every webpage you own. To add value to that, you may want to use an internal CRM application that we provide free to customers. Our own SEO techniques gained a position in the top 5 for “CRM for Small Business” within two months of implementation. To see to it that your SEO capabilities stay in full bloom, we perform website audit, keyword building, appropriate analysis, link building, content, site architecture, and even build for you a landing page to conduct traffic-boosting email marketing.</a:t>
              </a:r>
            </a:p>
          </p:txBody>
        </p:sp>
      </p:grpSp>
    </p:spTree>
    <p:extLst>
      <p:ext uri="{BB962C8B-B14F-4D97-AF65-F5344CB8AC3E}">
        <p14:creationId xmlns:p14="http://schemas.microsoft.com/office/powerpoint/2010/main" val="280854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370D6-B0D1-36A4-2808-12656E30D88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107783-A59B-BD09-B279-5F8E3003D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FB087625-9FC9-DEAF-D5F8-7ADDE59CAFA9}"/>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11A6B"/>
                </a:solidFill>
                <a:latin typeface="Montserrat" panose="00000500000000000000" pitchFamily="2" charset="0"/>
              </a:rPr>
              <a:t>SOCIAL MEDIA MARKETING (SMM)</a:t>
            </a:r>
          </a:p>
        </p:txBody>
      </p:sp>
      <p:grpSp>
        <p:nvGrpSpPr>
          <p:cNvPr id="8" name="Group 7">
            <a:extLst>
              <a:ext uri="{FF2B5EF4-FFF2-40B4-BE49-F238E27FC236}">
                <a16:creationId xmlns:a16="http://schemas.microsoft.com/office/drawing/2014/main" id="{9DB49B09-4676-3188-D199-B6E102F998D9}"/>
              </a:ext>
            </a:extLst>
          </p:cNvPr>
          <p:cNvGrpSpPr/>
          <p:nvPr/>
        </p:nvGrpSpPr>
        <p:grpSpPr>
          <a:xfrm>
            <a:off x="782893" y="1460751"/>
            <a:ext cx="10514243" cy="4237389"/>
            <a:chOff x="782893" y="1460751"/>
            <a:chExt cx="10514243" cy="4237389"/>
          </a:xfrm>
        </p:grpSpPr>
        <p:pic>
          <p:nvPicPr>
            <p:cNvPr id="2" name="Picture 4" descr="Social Media - i-sourcer Enhanced Digital Marketing : i-sourcer Enhanced  Digital Marketing">
              <a:extLst>
                <a:ext uri="{FF2B5EF4-FFF2-40B4-BE49-F238E27FC236}">
                  <a16:creationId xmlns:a16="http://schemas.microsoft.com/office/drawing/2014/main" id="{68725070-5422-B3ED-FC9E-9B38220B4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4779" y="2723608"/>
              <a:ext cx="4142357" cy="2945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2E1D75-48FC-925E-F1E0-47231F571B45}"/>
                </a:ext>
              </a:extLst>
            </p:cNvPr>
            <p:cNvSpPr txBox="1"/>
            <p:nvPr/>
          </p:nvSpPr>
          <p:spPr>
            <a:xfrm>
              <a:off x="1441898" y="2723608"/>
              <a:ext cx="5992576" cy="2974532"/>
            </a:xfrm>
            <a:prstGeom prst="rect">
              <a:avLst/>
            </a:prstGeom>
            <a:noFill/>
          </p:spPr>
          <p:txBody>
            <a:bodyPr wrap="square">
              <a:spAutoFit/>
            </a:bodyPr>
            <a:lstStyle/>
            <a:p>
              <a:pPr marL="285750" indent="-285750" algn="just">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Position the brand as a thought leader in the industry</a:t>
              </a:r>
            </a:p>
            <a:p>
              <a:pPr marL="285750" indent="-285750" algn="just">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Grow social media community via creative story telling</a:t>
              </a:r>
            </a:p>
            <a:p>
              <a:pPr marL="285750" indent="-285750" algn="just">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Grow engagement through effective content &amp; paid strategy</a:t>
              </a:r>
            </a:p>
            <a:p>
              <a:pPr marL="285750" indent="-285750" algn="just">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Increase traffic to website from Social Channels</a:t>
              </a:r>
            </a:p>
          </p:txBody>
        </p:sp>
        <p:pic>
          <p:nvPicPr>
            <p:cNvPr id="5" name="Picture 4" descr="Objective Generic Outline Color icon">
              <a:extLst>
                <a:ext uri="{FF2B5EF4-FFF2-40B4-BE49-F238E27FC236}">
                  <a16:creationId xmlns:a16="http://schemas.microsoft.com/office/drawing/2014/main" id="{9969B35C-A66F-FF6C-9111-A969BE124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893" y="3881372"/>
              <a:ext cx="659005" cy="6590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F8BE159-74A2-9125-C7C2-A4D012064375}"/>
                </a:ext>
              </a:extLst>
            </p:cNvPr>
            <p:cNvSpPr txBox="1"/>
            <p:nvPr/>
          </p:nvSpPr>
          <p:spPr>
            <a:xfrm>
              <a:off x="894864" y="1460751"/>
              <a:ext cx="10402272" cy="738664"/>
            </a:xfrm>
            <a:prstGeom prst="rect">
              <a:avLst/>
            </a:prstGeom>
            <a:noFill/>
          </p:spPr>
          <p:txBody>
            <a:bodyPr wrap="square">
              <a:spAutoFit/>
            </a:bodyPr>
            <a:lstStyle/>
            <a:p>
              <a:pPr algn="just"/>
              <a:r>
                <a:rPr lang="en-US" sz="14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We enable the prospect participants to have access to your brand, engage them with the most essential information and grow their enthusiasm for what you can do. Thus, they enjoy their experience with your brand and share the same with their peers in their networks.</a:t>
              </a:r>
            </a:p>
          </p:txBody>
        </p:sp>
      </p:grpSp>
    </p:spTree>
    <p:extLst>
      <p:ext uri="{BB962C8B-B14F-4D97-AF65-F5344CB8AC3E}">
        <p14:creationId xmlns:p14="http://schemas.microsoft.com/office/powerpoint/2010/main" val="420982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4370B-7E05-16B2-46A1-54F1B742639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10705D3-FC86-580E-E871-33CBC3D6C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E3332264-F965-E86C-7AFD-13C18BE8DF94}"/>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11A6B"/>
                </a:solidFill>
                <a:latin typeface="Montserrat" panose="00000500000000000000" pitchFamily="2" charset="0"/>
              </a:rPr>
              <a:t>CONTENT MARKETING</a:t>
            </a:r>
          </a:p>
        </p:txBody>
      </p:sp>
      <p:grpSp>
        <p:nvGrpSpPr>
          <p:cNvPr id="2" name="Group 1">
            <a:extLst>
              <a:ext uri="{FF2B5EF4-FFF2-40B4-BE49-F238E27FC236}">
                <a16:creationId xmlns:a16="http://schemas.microsoft.com/office/drawing/2014/main" id="{86EA2AB9-73F8-E761-CA72-5B7B46AC1761}"/>
              </a:ext>
            </a:extLst>
          </p:cNvPr>
          <p:cNvGrpSpPr/>
          <p:nvPr/>
        </p:nvGrpSpPr>
        <p:grpSpPr>
          <a:xfrm>
            <a:off x="636005" y="1424193"/>
            <a:ext cx="10919989" cy="4009614"/>
            <a:chOff x="782893" y="1408438"/>
            <a:chExt cx="10919989" cy="4009614"/>
          </a:xfrm>
        </p:grpSpPr>
        <p:pic>
          <p:nvPicPr>
            <p:cNvPr id="8" name="Picture 20" descr="Content Marketing Company in Ahmedabad | Content Marketing Agency in  Ahmedabad">
              <a:extLst>
                <a:ext uri="{FF2B5EF4-FFF2-40B4-BE49-F238E27FC236}">
                  <a16:creationId xmlns:a16="http://schemas.microsoft.com/office/drawing/2014/main" id="{80149DCF-09C1-8F80-6C8B-83EF59BBE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866" y="2788685"/>
              <a:ext cx="3922016" cy="26293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44C774D-3819-1AF6-CF59-466AA03A2627}"/>
                </a:ext>
              </a:extLst>
            </p:cNvPr>
            <p:cNvSpPr txBox="1"/>
            <p:nvPr/>
          </p:nvSpPr>
          <p:spPr>
            <a:xfrm>
              <a:off x="1480231" y="2935962"/>
              <a:ext cx="8261643" cy="2482090"/>
            </a:xfrm>
            <a:prstGeom prst="rect">
              <a:avLst/>
            </a:prstGeom>
            <a:noFill/>
          </p:spPr>
          <p:txBody>
            <a:bodyPr wrap="square">
              <a:spAutoFit/>
            </a:bodyPr>
            <a:lstStyle/>
            <a:p>
              <a:pPr marL="285750" indent="-285750" algn="just">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Position The Brand As A Thought Leader In The Industry</a:t>
              </a:r>
            </a:p>
            <a:p>
              <a:pPr marL="285750" indent="-285750" algn="just">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Increase The Content Consumption Amongst Target Group</a:t>
              </a:r>
            </a:p>
            <a:p>
              <a:pPr marL="285750" indent="-285750" algn="just">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Grow Engagement Through Effective Content Syndication</a:t>
              </a:r>
            </a:p>
            <a:p>
              <a:pPr marL="285750" indent="-285750" algn="just">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Drive Prospects Across The Funnel</a:t>
              </a:r>
            </a:p>
            <a:p>
              <a:pPr marL="285750" indent="-285750" algn="just">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Generate Top &amp; Middle of the funnel leads through gated content</a:t>
              </a:r>
            </a:p>
          </p:txBody>
        </p:sp>
        <p:pic>
          <p:nvPicPr>
            <p:cNvPr id="10" name="Picture 9" descr="Objective Generic Outline Color icon">
              <a:extLst>
                <a:ext uri="{FF2B5EF4-FFF2-40B4-BE49-F238E27FC236}">
                  <a16:creationId xmlns:a16="http://schemas.microsoft.com/office/drawing/2014/main" id="{8E78ED53-9DE9-8794-AD40-AA992C30A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893" y="3847505"/>
              <a:ext cx="659005" cy="6590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4984A9F-A15B-1F5A-C230-80EC5A761395}"/>
                </a:ext>
              </a:extLst>
            </p:cNvPr>
            <p:cNvSpPr txBox="1"/>
            <p:nvPr/>
          </p:nvSpPr>
          <p:spPr>
            <a:xfrm>
              <a:off x="894864" y="1408438"/>
              <a:ext cx="10402272" cy="738664"/>
            </a:xfrm>
            <a:prstGeom prst="rect">
              <a:avLst/>
            </a:prstGeom>
            <a:noFill/>
          </p:spPr>
          <p:txBody>
            <a:bodyPr wrap="square">
              <a:spAutoFit/>
            </a:bodyPr>
            <a:lstStyle/>
            <a:p>
              <a:pPr algn="just"/>
              <a:r>
                <a:rPr lang="en-US" sz="14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Visual storytelling is a content marketing strategy aimed at creating compelling narratives to engage the audience using visual aids. While this content strategy still focuses on educating or informing the customer, it also tries to persuade them to reach a specific conclusion in their buyer’s journey.</a:t>
              </a:r>
            </a:p>
          </p:txBody>
        </p:sp>
      </p:grpSp>
    </p:spTree>
    <p:extLst>
      <p:ext uri="{BB962C8B-B14F-4D97-AF65-F5344CB8AC3E}">
        <p14:creationId xmlns:p14="http://schemas.microsoft.com/office/powerpoint/2010/main" val="85091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F284A-E17C-3395-6C5F-7C9AFED59C4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2F90A5-EEC7-00EC-C9A8-D44AE4EA6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0BC8F807-6CC7-7D3F-F7B9-EE1C4B24551E}"/>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11A6B"/>
                </a:solidFill>
                <a:latin typeface="Montserrat" panose="00000500000000000000" pitchFamily="2" charset="0"/>
              </a:rPr>
              <a:t>EVENT MARKETING</a:t>
            </a:r>
          </a:p>
        </p:txBody>
      </p:sp>
      <p:grpSp>
        <p:nvGrpSpPr>
          <p:cNvPr id="8" name="Group 7">
            <a:extLst>
              <a:ext uri="{FF2B5EF4-FFF2-40B4-BE49-F238E27FC236}">
                <a16:creationId xmlns:a16="http://schemas.microsoft.com/office/drawing/2014/main" id="{8442DD7E-222B-97D5-67DB-4934C6241A72}"/>
              </a:ext>
            </a:extLst>
          </p:cNvPr>
          <p:cNvGrpSpPr/>
          <p:nvPr/>
        </p:nvGrpSpPr>
        <p:grpSpPr>
          <a:xfrm>
            <a:off x="812345" y="1111966"/>
            <a:ext cx="10514243" cy="4945675"/>
            <a:chOff x="782893" y="1246942"/>
            <a:chExt cx="10514243" cy="4945675"/>
          </a:xfrm>
        </p:grpSpPr>
        <p:pic>
          <p:nvPicPr>
            <p:cNvPr id="2" name="Picture 2" descr="MCI :: Events Pte Ltd">
              <a:extLst>
                <a:ext uri="{FF2B5EF4-FFF2-40B4-BE49-F238E27FC236}">
                  <a16:creationId xmlns:a16="http://schemas.microsoft.com/office/drawing/2014/main" id="{6D29A7AA-730E-ED9C-C765-8826DA58D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769" y="2673380"/>
              <a:ext cx="4631219" cy="3519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1238B2-70A8-C5C2-3F82-AA1B72B862AF}"/>
                </a:ext>
              </a:extLst>
            </p:cNvPr>
            <p:cNvSpPr txBox="1"/>
            <p:nvPr/>
          </p:nvSpPr>
          <p:spPr>
            <a:xfrm>
              <a:off x="1638844" y="3317651"/>
              <a:ext cx="6314309" cy="1989647"/>
            </a:xfrm>
            <a:prstGeom prst="rect">
              <a:avLst/>
            </a:prstGeom>
            <a:noFill/>
          </p:spPr>
          <p:txBody>
            <a:bodyPr wrap="square">
              <a:spAutoFit/>
            </a:bodyPr>
            <a:lstStyle/>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Effective Planning &amp; Organization.</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Enhanced Attendee Experience.</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Effective Networking Opportunities.</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Brand Visibility &amp; Promotion.</a:t>
              </a:r>
            </a:p>
          </p:txBody>
        </p:sp>
        <p:pic>
          <p:nvPicPr>
            <p:cNvPr id="5" name="Picture 4" descr="Objective Generic Outline Color icon">
              <a:extLst>
                <a:ext uri="{FF2B5EF4-FFF2-40B4-BE49-F238E27FC236}">
                  <a16:creationId xmlns:a16="http://schemas.microsoft.com/office/drawing/2014/main" id="{9B15E869-C3FA-E347-F101-F4918E4BC3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893" y="3982973"/>
              <a:ext cx="659005" cy="6590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3A10544-E96D-9D67-0092-AB6F4EBF0238}"/>
                </a:ext>
              </a:extLst>
            </p:cNvPr>
            <p:cNvSpPr txBox="1"/>
            <p:nvPr/>
          </p:nvSpPr>
          <p:spPr>
            <a:xfrm>
              <a:off x="894864" y="1246942"/>
              <a:ext cx="10402272" cy="1384995"/>
            </a:xfrm>
            <a:prstGeom prst="rect">
              <a:avLst/>
            </a:prstGeom>
            <a:noFill/>
          </p:spPr>
          <p:txBody>
            <a:bodyPr wrap="square">
              <a:spAutoFit/>
            </a:bodyPr>
            <a:lstStyle/>
            <a:p>
              <a:pPr algn="just"/>
              <a:r>
                <a:rPr lang="en-US" sz="14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Event Marketers, when they fail to ramp up their promotional efforts on time, often lose out heavily on their target customers. Keep yourself, your team, and your subscribers on track, with regular email marketing newsletters and updates. Opting for a strategic approach concerning the timing and frequency of your updates is the key here. Do not bug your audience continuously, that too long before the main event. Make every update count and never send it unless the content amplifies their interest level towards the upcoming event. Through this, the audiences will not only be keen towards your brand but will also be eager to respond to your messages.</a:t>
              </a:r>
            </a:p>
          </p:txBody>
        </p:sp>
      </p:grpSp>
    </p:spTree>
    <p:extLst>
      <p:ext uri="{BB962C8B-B14F-4D97-AF65-F5344CB8AC3E}">
        <p14:creationId xmlns:p14="http://schemas.microsoft.com/office/powerpoint/2010/main" val="400184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6BC3B-43F2-B890-5658-53E8DDE6734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AB64E6-CB1F-1574-D42A-FBA1077A2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D0DE09F9-D88C-D1AA-DF36-D2305DFB0887}"/>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400" b="1" dirty="0">
                <a:solidFill>
                  <a:srgbClr val="011A6B"/>
                </a:solidFill>
                <a:latin typeface="Montserrat" panose="00000500000000000000" pitchFamily="2" charset="0"/>
              </a:rPr>
              <a:t>W</a:t>
            </a:r>
            <a:r>
              <a:rPr lang="en-US" sz="2400" b="1" dirty="0">
                <a:solidFill>
                  <a:srgbClr val="011A6B"/>
                </a:solidFill>
                <a:latin typeface="Montserrat" panose="00000500000000000000" pitchFamily="2" charset="0"/>
              </a:rPr>
              <a:t>EBSITE &amp; APPLICATION DEVELOPMENT</a:t>
            </a:r>
          </a:p>
        </p:txBody>
      </p:sp>
      <p:grpSp>
        <p:nvGrpSpPr>
          <p:cNvPr id="2" name="Group 1">
            <a:extLst>
              <a:ext uri="{FF2B5EF4-FFF2-40B4-BE49-F238E27FC236}">
                <a16:creationId xmlns:a16="http://schemas.microsoft.com/office/drawing/2014/main" id="{BA3B5F4C-45A7-C9AB-575A-42697FDDD683}"/>
              </a:ext>
            </a:extLst>
          </p:cNvPr>
          <p:cNvGrpSpPr/>
          <p:nvPr/>
        </p:nvGrpSpPr>
        <p:grpSpPr>
          <a:xfrm>
            <a:off x="838878" y="1229014"/>
            <a:ext cx="10514243" cy="4399971"/>
            <a:chOff x="782893" y="1255265"/>
            <a:chExt cx="10514243" cy="4399971"/>
          </a:xfrm>
        </p:grpSpPr>
        <p:pic>
          <p:nvPicPr>
            <p:cNvPr id="8" name="Picture 2" descr="W3 Dream Solutions | Website Design Company in Bangalore, Website  Development Company in Bangalore, Web Development Company in Bangalore">
              <a:extLst>
                <a:ext uri="{FF2B5EF4-FFF2-40B4-BE49-F238E27FC236}">
                  <a16:creationId xmlns:a16="http://schemas.microsoft.com/office/drawing/2014/main" id="{624B9B0D-66E5-BE03-0204-5D0072C1B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071" y="2935851"/>
              <a:ext cx="4150639" cy="27193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D5CFE27-0677-6DFA-AE5E-C390D7783510}"/>
                </a:ext>
              </a:extLst>
            </p:cNvPr>
            <p:cNvSpPr txBox="1"/>
            <p:nvPr/>
          </p:nvSpPr>
          <p:spPr>
            <a:xfrm>
              <a:off x="1712090" y="3300721"/>
              <a:ext cx="6314309" cy="1989647"/>
            </a:xfrm>
            <a:prstGeom prst="rect">
              <a:avLst/>
            </a:prstGeom>
            <a:noFill/>
          </p:spPr>
          <p:txBody>
            <a:bodyPr wrap="square">
              <a:spAutoFit/>
            </a:bodyPr>
            <a:lstStyle/>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Increased Online Presence.</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Improved User Experience.</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Enhanced Functionality &amp; Efficiency.</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Accessibility &amp; Reach</a:t>
              </a:r>
            </a:p>
          </p:txBody>
        </p:sp>
        <p:pic>
          <p:nvPicPr>
            <p:cNvPr id="10" name="Picture 9" descr="Objective Generic Outline Color icon">
              <a:extLst>
                <a:ext uri="{FF2B5EF4-FFF2-40B4-BE49-F238E27FC236}">
                  <a16:creationId xmlns:a16="http://schemas.microsoft.com/office/drawing/2014/main" id="{56D96077-A514-CFF9-842E-1D803A805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893" y="3915237"/>
              <a:ext cx="659005" cy="6590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0E026DE-317D-2B3D-D8B9-B49A84341DCE}"/>
                </a:ext>
              </a:extLst>
            </p:cNvPr>
            <p:cNvSpPr txBox="1"/>
            <p:nvPr/>
          </p:nvSpPr>
          <p:spPr>
            <a:xfrm>
              <a:off x="894864" y="1255265"/>
              <a:ext cx="10402272" cy="1384995"/>
            </a:xfrm>
            <a:prstGeom prst="rect">
              <a:avLst/>
            </a:prstGeom>
            <a:noFill/>
          </p:spPr>
          <p:txBody>
            <a:bodyPr wrap="square">
              <a:spAutoFit/>
            </a:bodyPr>
            <a:lstStyle/>
            <a:p>
              <a:pPr algn="just"/>
              <a:r>
                <a:rPr lang="en-US" sz="14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Our Web Development Services helps you to create websites which are both visually appealing and interactive. Our full-stack web designers and developers enjoy the decade long expertise. We can compose high-end web solutions, web applications, and web portal development. All are with exquisitely robust user experiences and tailored-made to meet your specific industry needs. Our dedicated web developers have completed 1000+ web projects for industries with diverse business domains. We create best-in-class compelling functionality and deliver the best of both worlds of startup to enterprise fragment.</a:t>
              </a:r>
            </a:p>
          </p:txBody>
        </p:sp>
      </p:grpSp>
    </p:spTree>
    <p:extLst>
      <p:ext uri="{BB962C8B-B14F-4D97-AF65-F5344CB8AC3E}">
        <p14:creationId xmlns:p14="http://schemas.microsoft.com/office/powerpoint/2010/main" val="2869177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A8A1E-9575-24B6-D7A3-5880A90F25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9F3EE7C-4D16-F2A8-6A5D-C9273D323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37FEA209-2342-C72B-88DB-E662FB7BC268}"/>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400" b="1" dirty="0">
                <a:solidFill>
                  <a:srgbClr val="011A6B"/>
                </a:solidFill>
                <a:latin typeface="Montserrat" panose="00000500000000000000" pitchFamily="2" charset="0"/>
              </a:rPr>
              <a:t>EMAIL OUTREACH MARKETING</a:t>
            </a:r>
            <a:endParaRPr lang="en-US" sz="2400" b="1" dirty="0">
              <a:solidFill>
                <a:srgbClr val="011A6B"/>
              </a:solidFill>
              <a:latin typeface="Montserrat" panose="00000500000000000000" pitchFamily="2" charset="0"/>
            </a:endParaRPr>
          </a:p>
        </p:txBody>
      </p:sp>
      <p:grpSp>
        <p:nvGrpSpPr>
          <p:cNvPr id="8" name="Group 7">
            <a:extLst>
              <a:ext uri="{FF2B5EF4-FFF2-40B4-BE49-F238E27FC236}">
                <a16:creationId xmlns:a16="http://schemas.microsoft.com/office/drawing/2014/main" id="{6620E7E8-8BE9-2ECD-D619-58EF626EE626}"/>
              </a:ext>
            </a:extLst>
          </p:cNvPr>
          <p:cNvGrpSpPr/>
          <p:nvPr/>
        </p:nvGrpSpPr>
        <p:grpSpPr>
          <a:xfrm>
            <a:off x="681293" y="1347759"/>
            <a:ext cx="10514243" cy="4409413"/>
            <a:chOff x="782893" y="1298348"/>
            <a:chExt cx="10514243" cy="4409413"/>
          </a:xfrm>
        </p:grpSpPr>
        <p:pic>
          <p:nvPicPr>
            <p:cNvPr id="2" name="Picture 4" descr="Email Marketing Services | Best Email Marketing Agency USA">
              <a:extLst>
                <a:ext uri="{FF2B5EF4-FFF2-40B4-BE49-F238E27FC236}">
                  <a16:creationId xmlns:a16="http://schemas.microsoft.com/office/drawing/2014/main" id="{69F507C5-D18B-1D48-E766-8969068C1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669" y="2578517"/>
              <a:ext cx="3493563" cy="3129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E344AE-BC57-9332-E53C-35CCC8990429}"/>
                </a:ext>
              </a:extLst>
            </p:cNvPr>
            <p:cNvSpPr txBox="1"/>
            <p:nvPr/>
          </p:nvSpPr>
          <p:spPr>
            <a:xfrm>
              <a:off x="1712090" y="2962059"/>
              <a:ext cx="6314309" cy="2482090"/>
            </a:xfrm>
            <a:prstGeom prst="rect">
              <a:avLst/>
            </a:prstGeom>
            <a:noFill/>
          </p:spPr>
          <p:txBody>
            <a:bodyPr wrap="square">
              <a:spAutoFit/>
            </a:bodyPr>
            <a:lstStyle/>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Email Campaigns.</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Survey Campaigns.</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Webinar Campaigns.</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Lead &amp; Audience Generation.</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Research &amp; Market Report Campaigns.</a:t>
              </a:r>
            </a:p>
          </p:txBody>
        </p:sp>
        <p:pic>
          <p:nvPicPr>
            <p:cNvPr id="5" name="Picture 4" descr="Objective Generic Outline Color icon">
              <a:extLst>
                <a:ext uri="{FF2B5EF4-FFF2-40B4-BE49-F238E27FC236}">
                  <a16:creationId xmlns:a16="http://schemas.microsoft.com/office/drawing/2014/main" id="{4C11FF21-8600-DB43-CBE7-181B670BC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893" y="3813637"/>
              <a:ext cx="659005" cy="6590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3EAB076-E6DE-3188-70BE-048E35213125}"/>
                </a:ext>
              </a:extLst>
            </p:cNvPr>
            <p:cNvSpPr txBox="1"/>
            <p:nvPr/>
          </p:nvSpPr>
          <p:spPr>
            <a:xfrm>
              <a:off x="894864" y="1298348"/>
              <a:ext cx="10402272" cy="738664"/>
            </a:xfrm>
            <a:prstGeom prst="rect">
              <a:avLst/>
            </a:prstGeom>
            <a:noFill/>
          </p:spPr>
          <p:txBody>
            <a:bodyPr wrap="square">
              <a:spAutoFit/>
            </a:bodyPr>
            <a:lstStyle/>
            <a:p>
              <a:pPr algn="just"/>
              <a:r>
                <a:rPr lang="en-US" sz="14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We roll out customized email marketing campaigns to help your business improve lead generation, conversion, and revenue. Whether you are starting your first email campaign or are an experienced professional. We can certainly provide the perfect platform to aid your campaign requirement.</a:t>
              </a:r>
            </a:p>
          </p:txBody>
        </p:sp>
      </p:grpSp>
    </p:spTree>
    <p:extLst>
      <p:ext uri="{BB962C8B-B14F-4D97-AF65-F5344CB8AC3E}">
        <p14:creationId xmlns:p14="http://schemas.microsoft.com/office/powerpoint/2010/main" val="1614920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52BEB-D064-FAE2-E70C-146567743B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1A2910-B845-E386-91E9-EAFF75C81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2900EE67-A88E-6841-CD21-DA00B202BF2E}"/>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400" b="1" dirty="0">
                <a:solidFill>
                  <a:srgbClr val="011A6B"/>
                </a:solidFill>
                <a:latin typeface="Montserrat" panose="00000500000000000000" pitchFamily="2" charset="0"/>
              </a:rPr>
              <a:t>SOCIAL MARKETING CAMPAIGN</a:t>
            </a:r>
            <a:endParaRPr lang="en-US" sz="2400" b="1" dirty="0">
              <a:solidFill>
                <a:srgbClr val="011A6B"/>
              </a:solidFill>
              <a:latin typeface="Montserrat" panose="00000500000000000000" pitchFamily="2" charset="0"/>
            </a:endParaRPr>
          </a:p>
        </p:txBody>
      </p:sp>
      <p:pic>
        <p:nvPicPr>
          <p:cNvPr id="8" name="Picture 2" descr="Social Marketing | Cheema Technologies">
            <a:extLst>
              <a:ext uri="{FF2B5EF4-FFF2-40B4-BE49-F238E27FC236}">
                <a16:creationId xmlns:a16="http://schemas.microsoft.com/office/drawing/2014/main" id="{DD61922E-B315-1C78-F641-A6701F4E5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177" y="2585461"/>
            <a:ext cx="4203535" cy="33579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9B971F-55F6-A264-81FC-F9A176A377D8}"/>
              </a:ext>
            </a:extLst>
          </p:cNvPr>
          <p:cNvSpPr txBox="1"/>
          <p:nvPr/>
        </p:nvSpPr>
        <p:spPr>
          <a:xfrm>
            <a:off x="1712090" y="2284723"/>
            <a:ext cx="6314309" cy="3959417"/>
          </a:xfrm>
          <a:prstGeom prst="rect">
            <a:avLst/>
          </a:prstGeom>
          <a:noFill/>
        </p:spPr>
        <p:txBody>
          <a:bodyPr wrap="square">
            <a:spAutoFit/>
          </a:bodyPr>
          <a:lstStyle/>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LinkedIn Campaigns.</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YouTube Campaigns.</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Instagram Campaigns.</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Twitter Campaigns.</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WhatsApp Campaigns.</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Google Ads.</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Display Ads.</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Retargeting &amp; Remarketing.</a:t>
            </a:r>
          </a:p>
        </p:txBody>
      </p:sp>
      <p:sp>
        <p:nvSpPr>
          <p:cNvPr id="10" name="TextBox 9">
            <a:extLst>
              <a:ext uri="{FF2B5EF4-FFF2-40B4-BE49-F238E27FC236}">
                <a16:creationId xmlns:a16="http://schemas.microsoft.com/office/drawing/2014/main" id="{8EE379BA-8F4E-7A79-42D4-CAD5A2090080}"/>
              </a:ext>
            </a:extLst>
          </p:cNvPr>
          <p:cNvSpPr txBox="1"/>
          <p:nvPr/>
        </p:nvSpPr>
        <p:spPr>
          <a:xfrm>
            <a:off x="894864" y="1241830"/>
            <a:ext cx="10402272" cy="954107"/>
          </a:xfrm>
          <a:prstGeom prst="rect">
            <a:avLst/>
          </a:prstGeom>
          <a:noFill/>
        </p:spPr>
        <p:txBody>
          <a:bodyPr wrap="square">
            <a:spAutoFit/>
          </a:bodyPr>
          <a:lstStyle/>
          <a:p>
            <a:r>
              <a:rPr lang="en-US" sz="14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The modern-day consumer has access to "collective intelligence" or "hive minds" via social media platforms. As a result, manufacturers are no longer the sole source of information for products or services. In order to avoid losing control over the end-consumer, B2B brands are in dire need for a marketing solution that addresses both the expert market and the consumer market in a parallel path.</a:t>
            </a:r>
          </a:p>
        </p:txBody>
      </p:sp>
    </p:spTree>
    <p:extLst>
      <p:ext uri="{BB962C8B-B14F-4D97-AF65-F5344CB8AC3E}">
        <p14:creationId xmlns:p14="http://schemas.microsoft.com/office/powerpoint/2010/main" val="64700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2D75B-D5B2-C51E-6407-068498EB9D0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7A537BC-5B11-9EB9-E8F2-609FA80F7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0C8C40AB-3517-8F74-50C3-A33B451B103E}"/>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400" b="1" dirty="0">
                <a:solidFill>
                  <a:srgbClr val="011A6B"/>
                </a:solidFill>
                <a:latin typeface="Montserrat" panose="00000500000000000000" pitchFamily="2" charset="0"/>
              </a:rPr>
              <a:t>TELE MARKETING CAMAPAIGNS</a:t>
            </a:r>
            <a:endParaRPr lang="en-US" sz="2400" b="1" dirty="0">
              <a:solidFill>
                <a:srgbClr val="011A6B"/>
              </a:solidFill>
              <a:latin typeface="Montserrat" panose="00000500000000000000" pitchFamily="2" charset="0"/>
            </a:endParaRPr>
          </a:p>
        </p:txBody>
      </p:sp>
      <p:grpSp>
        <p:nvGrpSpPr>
          <p:cNvPr id="8" name="Group 7">
            <a:extLst>
              <a:ext uri="{FF2B5EF4-FFF2-40B4-BE49-F238E27FC236}">
                <a16:creationId xmlns:a16="http://schemas.microsoft.com/office/drawing/2014/main" id="{BB93C120-3501-7DC7-89B6-ED02B91A7A75}"/>
              </a:ext>
            </a:extLst>
          </p:cNvPr>
          <p:cNvGrpSpPr/>
          <p:nvPr/>
        </p:nvGrpSpPr>
        <p:grpSpPr>
          <a:xfrm>
            <a:off x="838878" y="1111966"/>
            <a:ext cx="10514243" cy="5166034"/>
            <a:chOff x="782893" y="1111966"/>
            <a:chExt cx="10514243" cy="5166034"/>
          </a:xfrm>
        </p:grpSpPr>
        <p:pic>
          <p:nvPicPr>
            <p:cNvPr id="2" name="Picture 2" descr="Proxis | Contact Center, Call Center, Telemarketing, SAC">
              <a:extLst>
                <a:ext uri="{FF2B5EF4-FFF2-40B4-BE49-F238E27FC236}">
                  <a16:creationId xmlns:a16="http://schemas.microsoft.com/office/drawing/2014/main" id="{AD31AD91-316E-4BB2-FFD6-1744081FE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801" y="2471882"/>
              <a:ext cx="3578136" cy="3792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7A33D7-C1A4-CF1D-B8C3-DB930C0D63BE}"/>
                </a:ext>
              </a:extLst>
            </p:cNvPr>
            <p:cNvSpPr txBox="1"/>
            <p:nvPr/>
          </p:nvSpPr>
          <p:spPr>
            <a:xfrm>
              <a:off x="1712090" y="2318583"/>
              <a:ext cx="6314309" cy="3959417"/>
            </a:xfrm>
            <a:prstGeom prst="rect">
              <a:avLst/>
            </a:prstGeom>
            <a:noFill/>
          </p:spPr>
          <p:txBody>
            <a:bodyPr wrap="square">
              <a:spAutoFit/>
            </a:bodyPr>
            <a:lstStyle/>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Form Fills.</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Market Qualified Leads (MQL).</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Sales Qualified Leads (SQL).</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Webinar &amp; Survey.</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Product Branding.</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Inside Sales.</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Outbound Calling.</a:t>
              </a:r>
            </a:p>
            <a:p>
              <a:pPr marL="285750" indent="-285750">
                <a:lnSpc>
                  <a:spcPct val="200000"/>
                </a:lnSpc>
                <a:buClr>
                  <a:srgbClr val="C21071"/>
                </a:buClr>
                <a:buFont typeface="Wingdings" panose="05000000000000000000" pitchFamily="2" charset="2"/>
                <a:buChar char="Ø"/>
                <a:defRPr/>
              </a:pPr>
              <a:r>
                <a:rPr lang="en-US" sz="16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(HQL) &amp; (BANT) Leads.</a:t>
              </a:r>
            </a:p>
          </p:txBody>
        </p:sp>
        <p:pic>
          <p:nvPicPr>
            <p:cNvPr id="5" name="Picture 4" descr="Objective Generic Outline Color icon">
              <a:extLst>
                <a:ext uri="{FF2B5EF4-FFF2-40B4-BE49-F238E27FC236}">
                  <a16:creationId xmlns:a16="http://schemas.microsoft.com/office/drawing/2014/main" id="{F5681A7A-A96B-5CC6-16E3-86E422AD0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893" y="3881362"/>
              <a:ext cx="659005" cy="6590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8EB0F0-A1B2-6852-88A6-5765E96FCAE9}"/>
                </a:ext>
              </a:extLst>
            </p:cNvPr>
            <p:cNvSpPr txBox="1"/>
            <p:nvPr/>
          </p:nvSpPr>
          <p:spPr>
            <a:xfrm>
              <a:off x="894864" y="1111966"/>
              <a:ext cx="10402272" cy="954107"/>
            </a:xfrm>
            <a:prstGeom prst="rect">
              <a:avLst/>
            </a:prstGeom>
            <a:noFill/>
          </p:spPr>
          <p:txBody>
            <a:bodyPr wrap="square">
              <a:spAutoFit/>
            </a:bodyPr>
            <a:lstStyle/>
            <a:p>
              <a:pPr algn="just"/>
              <a:r>
                <a:rPr lang="en-US" sz="1400" dirty="0">
                  <a:solidFill>
                    <a:schemeClr val="tx1">
                      <a:lumMod val="95000"/>
                      <a:lumOff val="5000"/>
                    </a:schemeClr>
                  </a:solidFill>
                  <a:latin typeface="Montserrat" panose="00000500000000000000" pitchFamily="2" charset="0"/>
                  <a:ea typeface="Microsoft GothicNeo Light" panose="020B0503020000020004" pitchFamily="34" charset="-127"/>
                  <a:cs typeface="Arial" panose="020B0604020202020204" pitchFamily="34" charset="0"/>
                </a:rPr>
                <a:t>Telemarketing is a powerful demand generation tactic and a cost-effective way to generate qualified leads. If utilized strategically, telemarketing can provide high lead generation ROI. In a serious environment of the B2B market, the impact of human conversation and connection can provide highly positive results. After all, companies and brands are owned and managed by people.</a:t>
              </a:r>
            </a:p>
          </p:txBody>
        </p:sp>
      </p:grpSp>
    </p:spTree>
    <p:extLst>
      <p:ext uri="{BB962C8B-B14F-4D97-AF65-F5344CB8AC3E}">
        <p14:creationId xmlns:p14="http://schemas.microsoft.com/office/powerpoint/2010/main" val="382445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1B9E-92E1-8226-8F95-D8E4155D7F4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0F7F73B-FB41-DD9E-F49E-F427FC9D1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AE1F61E3-DE29-07FE-CD9A-02F29C368474}"/>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400" b="1" dirty="0">
                <a:solidFill>
                  <a:srgbClr val="011A6B"/>
                </a:solidFill>
                <a:latin typeface="Montserrat" panose="00000500000000000000" pitchFamily="2" charset="0"/>
              </a:rPr>
              <a:t>OUR EXCLUSIVE CLIENTLEE</a:t>
            </a:r>
            <a:endParaRPr lang="en-US" sz="2400" b="1" dirty="0">
              <a:solidFill>
                <a:srgbClr val="011A6B"/>
              </a:solidFill>
              <a:latin typeface="Montserrat" panose="00000500000000000000" pitchFamily="2" charset="0"/>
            </a:endParaRPr>
          </a:p>
        </p:txBody>
      </p:sp>
      <p:sp>
        <p:nvSpPr>
          <p:cNvPr id="9" name="Rounded Rectangle 4">
            <a:extLst>
              <a:ext uri="{FF2B5EF4-FFF2-40B4-BE49-F238E27FC236}">
                <a16:creationId xmlns:a16="http://schemas.microsoft.com/office/drawing/2014/main" id="{EA96ACF2-20E8-299C-24D7-9B8CCE54A1FE}"/>
              </a:ext>
            </a:extLst>
          </p:cNvPr>
          <p:cNvSpPr/>
          <p:nvPr/>
        </p:nvSpPr>
        <p:spPr>
          <a:xfrm>
            <a:off x="187466" y="1728200"/>
            <a:ext cx="11817068" cy="3801431"/>
          </a:xfrm>
          <a:prstGeom prst="roundRect">
            <a:avLst/>
          </a:prstGeom>
          <a:solidFill>
            <a:schemeClr val="bg1"/>
          </a:solidFill>
          <a:ln>
            <a:solidFill>
              <a:srgbClr val="6D08B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4" descr="Novartis Logo | evolution history and meaning">
            <a:extLst>
              <a:ext uri="{FF2B5EF4-FFF2-40B4-BE49-F238E27FC236}">
                <a16:creationId xmlns:a16="http://schemas.microsoft.com/office/drawing/2014/main" id="{B686BACB-9256-E401-11F7-4A1F3F10AC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436" y="3156710"/>
            <a:ext cx="1698996" cy="10228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ardinal Health: Healthcare Solutions, Logistics &amp; Supplies">
            <a:extLst>
              <a:ext uri="{FF2B5EF4-FFF2-40B4-BE49-F238E27FC236}">
                <a16:creationId xmlns:a16="http://schemas.microsoft.com/office/drawing/2014/main" id="{27DEFE09-55F3-7A26-4F83-50D5486F53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127" y="2163552"/>
            <a:ext cx="1777393" cy="5865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ile:GE Healthcare.svg - Wikimedia Commons">
            <a:extLst>
              <a:ext uri="{FF2B5EF4-FFF2-40B4-BE49-F238E27FC236}">
                <a16:creationId xmlns:a16="http://schemas.microsoft.com/office/drawing/2014/main" id="{66343A3C-58BA-7A15-F9F7-C981665068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684" y="2298198"/>
            <a:ext cx="2045950" cy="449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anofi launches new corporate brand and logo, and that goes for Genzyme and  Sanofi Pasteur, too | Fierce Pharma">
            <a:extLst>
              <a:ext uri="{FF2B5EF4-FFF2-40B4-BE49-F238E27FC236}">
                <a16:creationId xmlns:a16="http://schemas.microsoft.com/office/drawing/2014/main" id="{FCED9632-9380-5614-9A22-1F523AD42B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0049" y="4452521"/>
            <a:ext cx="1476990" cy="6812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Oracle logo and symbol, meaning, history, PNG">
            <a:extLst>
              <a:ext uri="{FF2B5EF4-FFF2-40B4-BE49-F238E27FC236}">
                <a16:creationId xmlns:a16="http://schemas.microsoft.com/office/drawing/2014/main" id="{B2DC40C9-2891-2433-2D11-2782885A60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4335" y="2165652"/>
            <a:ext cx="1431679" cy="8053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Download Huawei Logo in SVG Vector or PNG File Format - Logo.wine">
            <a:extLst>
              <a:ext uri="{FF2B5EF4-FFF2-40B4-BE49-F238E27FC236}">
                <a16:creationId xmlns:a16="http://schemas.microsoft.com/office/drawing/2014/main" id="{6F99CB79-E2D7-EEF1-4478-90D6AC54D1F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494" y="3146038"/>
            <a:ext cx="1637592" cy="10917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Program Sponsor Logos — Solidarity Bridge">
            <a:extLst>
              <a:ext uri="{FF2B5EF4-FFF2-40B4-BE49-F238E27FC236}">
                <a16:creationId xmlns:a16="http://schemas.microsoft.com/office/drawing/2014/main" id="{80C4E368-A5F2-61B7-F049-E12EE6C686A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6837" y="4566993"/>
            <a:ext cx="1884471" cy="5106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Hip-surgery-linked-to-nueropathy.jpg">
            <a:extLst>
              <a:ext uri="{FF2B5EF4-FFF2-40B4-BE49-F238E27FC236}">
                <a16:creationId xmlns:a16="http://schemas.microsoft.com/office/drawing/2014/main" id="{4890A4CA-DD89-EFD8-9508-D1816390B9D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6215" y="4689572"/>
            <a:ext cx="2059390" cy="4208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2" descr="Netapp Logo Horizontal-szd2 - postPerspective">
            <a:extLst>
              <a:ext uri="{FF2B5EF4-FFF2-40B4-BE49-F238E27FC236}">
                <a16:creationId xmlns:a16="http://schemas.microsoft.com/office/drawing/2014/main" id="{98800F7D-76F8-4DDD-1979-CB67B476A7A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80155" y="4618673"/>
            <a:ext cx="1557414" cy="4267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6" descr="Pfizer logo and symbol, meaning, history, PNG">
            <a:extLst>
              <a:ext uri="{FF2B5EF4-FFF2-40B4-BE49-F238E27FC236}">
                <a16:creationId xmlns:a16="http://schemas.microsoft.com/office/drawing/2014/main" id="{E432C0BD-1E69-601C-4C0B-802B51089A3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56820" y="3517710"/>
            <a:ext cx="1075641" cy="6050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 descr="Colour Work Agreement Form">
            <a:extLst>
              <a:ext uri="{FF2B5EF4-FFF2-40B4-BE49-F238E27FC236}">
                <a16:creationId xmlns:a16="http://schemas.microsoft.com/office/drawing/2014/main" id="{300639FF-42D2-34B9-2829-171D7537788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06011" y="2404354"/>
            <a:ext cx="1247092" cy="3090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0" descr="File:Roche Logo.svg - Wikimedia Commons">
            <a:extLst>
              <a:ext uri="{FF2B5EF4-FFF2-40B4-BE49-F238E27FC236}">
                <a16:creationId xmlns:a16="http://schemas.microsoft.com/office/drawing/2014/main" id="{5E68C241-DD0A-E967-209B-C2A4819CDDE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65997" y="3509723"/>
            <a:ext cx="792595" cy="4293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2" descr="File:Stryker logo.svg - Wikimedia Commons">
            <a:extLst>
              <a:ext uri="{FF2B5EF4-FFF2-40B4-BE49-F238E27FC236}">
                <a16:creationId xmlns:a16="http://schemas.microsoft.com/office/drawing/2014/main" id="{C739722A-D66E-9302-DE7F-02F8138288B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447314" y="2415084"/>
            <a:ext cx="1160437" cy="3084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4" descr="Adobe logo and symbol, meaning, history, PNG">
            <a:extLst>
              <a:ext uri="{FF2B5EF4-FFF2-40B4-BE49-F238E27FC236}">
                <a16:creationId xmlns:a16="http://schemas.microsoft.com/office/drawing/2014/main" id="{322DA8FA-11A5-74BA-AA09-E0796C6EF79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538320" y="2138356"/>
            <a:ext cx="1431679" cy="8053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6" descr="File:Gartner logo.svg - Wikimedia Commons">
            <a:extLst>
              <a:ext uri="{FF2B5EF4-FFF2-40B4-BE49-F238E27FC236}">
                <a16:creationId xmlns:a16="http://schemas.microsoft.com/office/drawing/2014/main" id="{90F4C1BC-E348-C397-DBCA-74F002C301A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740197" y="3563179"/>
            <a:ext cx="1154886" cy="2657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8" descr="File:Johnson and Johnson Logo.svg - Wikimedia Commons">
            <a:extLst>
              <a:ext uri="{FF2B5EF4-FFF2-40B4-BE49-F238E27FC236}">
                <a16:creationId xmlns:a16="http://schemas.microsoft.com/office/drawing/2014/main" id="{8C205981-4265-8DFD-01F1-192E081C864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93788" y="4679134"/>
            <a:ext cx="1690868" cy="3058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0" descr="File:Toshiba logo.svg - Wikipedia">
            <a:extLst>
              <a:ext uri="{FF2B5EF4-FFF2-40B4-BE49-F238E27FC236}">
                <a16:creationId xmlns:a16="http://schemas.microsoft.com/office/drawing/2014/main" id="{86701B6D-B5C4-F03E-2374-C359D75557B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86874" y="4733116"/>
            <a:ext cx="1154886" cy="1759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2" descr="Xerox Corporation">
            <a:extLst>
              <a:ext uri="{FF2B5EF4-FFF2-40B4-BE49-F238E27FC236}">
                <a16:creationId xmlns:a16="http://schemas.microsoft.com/office/drawing/2014/main" id="{76DE5F7B-1B9D-D93C-11DF-C107ADA3834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806393" y="3594888"/>
            <a:ext cx="1123304" cy="3545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6" descr="Sally Harper - Economist Logo Png White | Full Size PNG Download | SeekPNG">
            <a:extLst>
              <a:ext uri="{FF2B5EF4-FFF2-40B4-BE49-F238E27FC236}">
                <a16:creationId xmlns:a16="http://schemas.microsoft.com/office/drawing/2014/main" id="{486D3A19-D8DC-CD5E-B737-1399479A0B7E}"/>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061555" y="3261942"/>
            <a:ext cx="1942979" cy="75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33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FE3D9-5FBC-F154-D807-8667DF7EEE0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15AF2D6-DF95-C332-8A37-92BF83E35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09898599-038D-00FB-A1E0-52A1224945D7}"/>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11A6B"/>
                </a:solidFill>
                <a:latin typeface="Montserrat" panose="00000500000000000000" pitchFamily="2" charset="0"/>
              </a:rPr>
              <a:t>OUR CAPABILITIES</a:t>
            </a:r>
          </a:p>
        </p:txBody>
      </p:sp>
      <p:grpSp>
        <p:nvGrpSpPr>
          <p:cNvPr id="107" name="Group 106">
            <a:extLst>
              <a:ext uri="{FF2B5EF4-FFF2-40B4-BE49-F238E27FC236}">
                <a16:creationId xmlns:a16="http://schemas.microsoft.com/office/drawing/2014/main" id="{9359D009-E57C-8525-727E-11E026A4EC0A}"/>
              </a:ext>
            </a:extLst>
          </p:cNvPr>
          <p:cNvGrpSpPr/>
          <p:nvPr/>
        </p:nvGrpSpPr>
        <p:grpSpPr>
          <a:xfrm>
            <a:off x="245679" y="1509347"/>
            <a:ext cx="11700641" cy="4587550"/>
            <a:chOff x="247074" y="1413654"/>
            <a:chExt cx="11700641" cy="4587550"/>
          </a:xfrm>
        </p:grpSpPr>
        <p:grpSp>
          <p:nvGrpSpPr>
            <p:cNvPr id="108" name="Group 107">
              <a:extLst>
                <a:ext uri="{FF2B5EF4-FFF2-40B4-BE49-F238E27FC236}">
                  <a16:creationId xmlns:a16="http://schemas.microsoft.com/office/drawing/2014/main" id="{3CC00939-41F2-D264-BE7A-9159F3F938DD}"/>
                </a:ext>
              </a:extLst>
            </p:cNvPr>
            <p:cNvGrpSpPr/>
            <p:nvPr/>
          </p:nvGrpSpPr>
          <p:grpSpPr>
            <a:xfrm>
              <a:off x="247074" y="1416153"/>
              <a:ext cx="1632564" cy="2067803"/>
              <a:chOff x="560299" y="1556464"/>
              <a:chExt cx="1484150" cy="1879821"/>
            </a:xfrm>
          </p:grpSpPr>
          <p:sp>
            <p:nvSpPr>
              <p:cNvPr id="175" name="Rectangle: Rounded Corners 6">
                <a:extLst>
                  <a:ext uri="{FF2B5EF4-FFF2-40B4-BE49-F238E27FC236}">
                    <a16:creationId xmlns:a16="http://schemas.microsoft.com/office/drawing/2014/main" id="{ABDEAABA-9B8D-048E-A21F-3A0BBB9CB428}"/>
                  </a:ext>
                </a:extLst>
              </p:cNvPr>
              <p:cNvSpPr/>
              <p:nvPr/>
            </p:nvSpPr>
            <p:spPr>
              <a:xfrm rot="21549954">
                <a:off x="840088" y="1556464"/>
                <a:ext cx="1204361" cy="1879821"/>
              </a:xfrm>
              <a:prstGeom prst="roundRect">
                <a:avLst>
                  <a:gd name="adj" fmla="val 50000"/>
                </a:avLst>
              </a:prstGeom>
              <a:solidFill>
                <a:schemeClr val="bg1"/>
              </a:solidFill>
              <a:ln w="6350">
                <a:solidFill>
                  <a:srgbClr val="6D08BE"/>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76" name="Group 175">
                <a:extLst>
                  <a:ext uri="{FF2B5EF4-FFF2-40B4-BE49-F238E27FC236}">
                    <a16:creationId xmlns:a16="http://schemas.microsoft.com/office/drawing/2014/main" id="{F0FA9155-3FA1-9FC9-CAE5-1ACB305A85D9}"/>
                  </a:ext>
                </a:extLst>
              </p:cNvPr>
              <p:cNvGrpSpPr/>
              <p:nvPr/>
            </p:nvGrpSpPr>
            <p:grpSpPr>
              <a:xfrm flipH="1">
                <a:off x="560299" y="1592231"/>
                <a:ext cx="1217255" cy="621475"/>
                <a:chOff x="1070182" y="1606470"/>
                <a:chExt cx="1217255" cy="621475"/>
              </a:xfrm>
            </p:grpSpPr>
            <p:sp>
              <p:nvSpPr>
                <p:cNvPr id="178" name="Freeform: Shape 177">
                  <a:extLst>
                    <a:ext uri="{FF2B5EF4-FFF2-40B4-BE49-F238E27FC236}">
                      <a16:creationId xmlns:a16="http://schemas.microsoft.com/office/drawing/2014/main" id="{13EE7D4C-6993-D0B8-0071-A832C7129D1C}"/>
                    </a:ext>
                  </a:extLst>
                </p:cNvPr>
                <p:cNvSpPr/>
                <p:nvPr/>
              </p:nvSpPr>
              <p:spPr>
                <a:xfrm rot="18849954">
                  <a:off x="1356829" y="1319823"/>
                  <a:ext cx="581720" cy="1155013"/>
                </a:xfrm>
                <a:custGeom>
                  <a:avLst/>
                  <a:gdLst>
                    <a:gd name="connsiteX0" fmla="*/ 290635 w 1030553"/>
                    <a:gd name="connsiteY0" fmla="*/ 50076 h 2025916"/>
                    <a:gd name="connsiteX1" fmla="*/ 978859 w 1030553"/>
                    <a:gd name="connsiteY1" fmla="*/ 1392638 h 2025916"/>
                    <a:gd name="connsiteX2" fmla="*/ 774811 w 1030553"/>
                    <a:gd name="connsiteY2" fmla="*/ 2025916 h 2025916"/>
                    <a:gd name="connsiteX3" fmla="*/ 774811 w 1030553"/>
                    <a:gd name="connsiteY3" fmla="*/ 1025331 h 2025916"/>
                    <a:gd name="connsiteX4" fmla="*/ 25245 w 1030553"/>
                    <a:gd name="connsiteY4" fmla="*/ 6491 h 2025916"/>
                    <a:gd name="connsiteX5" fmla="*/ 0 w 1030553"/>
                    <a:gd name="connsiteY5" fmla="*/ 0 h 2025916"/>
                    <a:gd name="connsiteX6" fmla="*/ 79352 w 1030553"/>
                    <a:gd name="connsiteY6" fmla="*/ 4770 h 2025916"/>
                    <a:gd name="connsiteX7" fmla="*/ 290635 w 1030553"/>
                    <a:gd name="connsiteY7" fmla="*/ 50076 h 202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53" h="2025916">
                      <a:moveTo>
                        <a:pt x="290635" y="50076"/>
                      </a:moveTo>
                      <a:cubicBezTo>
                        <a:pt x="851421" y="230767"/>
                        <a:pt x="1159550" y="831853"/>
                        <a:pt x="978859" y="1392638"/>
                      </a:cubicBezTo>
                      <a:lnTo>
                        <a:pt x="774811" y="2025916"/>
                      </a:lnTo>
                      <a:lnTo>
                        <a:pt x="774811" y="1025331"/>
                      </a:lnTo>
                      <a:cubicBezTo>
                        <a:pt x="774811" y="546624"/>
                        <a:pt x="459505" y="141561"/>
                        <a:pt x="25245" y="6491"/>
                      </a:cubicBezTo>
                      <a:lnTo>
                        <a:pt x="0" y="0"/>
                      </a:lnTo>
                      <a:lnTo>
                        <a:pt x="79352" y="4770"/>
                      </a:lnTo>
                      <a:cubicBezTo>
                        <a:pt x="149809" y="12542"/>
                        <a:pt x="220537" y="27490"/>
                        <a:pt x="290635" y="50076"/>
                      </a:cubicBezTo>
                      <a:close/>
                    </a:path>
                  </a:pathLst>
                </a:custGeom>
                <a:solidFill>
                  <a:srgbClr val="6D08BE"/>
                </a:solidFill>
                <a:ln w="12700">
                  <a:no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9" name="Oval 178">
                  <a:extLst>
                    <a:ext uri="{FF2B5EF4-FFF2-40B4-BE49-F238E27FC236}">
                      <a16:creationId xmlns:a16="http://schemas.microsoft.com/office/drawing/2014/main" id="{E4594DE5-F591-3AC4-8D7F-54F1BB7F46F0}"/>
                    </a:ext>
                  </a:extLst>
                </p:cNvPr>
                <p:cNvSpPr/>
                <p:nvPr/>
              </p:nvSpPr>
              <p:spPr>
                <a:xfrm>
                  <a:off x="1795861" y="1731453"/>
                  <a:ext cx="491576" cy="496492"/>
                </a:xfrm>
                <a:prstGeom prst="ellipse">
                  <a:avLst/>
                </a:prstGeom>
                <a:solidFill>
                  <a:srgbClr val="6D08BE"/>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77" name="Rectangle 176">
                <a:extLst>
                  <a:ext uri="{FF2B5EF4-FFF2-40B4-BE49-F238E27FC236}">
                    <a16:creationId xmlns:a16="http://schemas.microsoft.com/office/drawing/2014/main" id="{C6FD7BCF-8BFD-E602-CD6B-2FB2102EBBDC}"/>
                  </a:ext>
                </a:extLst>
              </p:cNvPr>
              <p:cNvSpPr/>
              <p:nvPr/>
            </p:nvSpPr>
            <p:spPr>
              <a:xfrm>
                <a:off x="973590" y="2283029"/>
                <a:ext cx="937355" cy="419695"/>
              </a:xfrm>
              <a:prstGeom prst="rect">
                <a:avLst/>
              </a:prstGeom>
            </p:spPr>
            <p:txBody>
              <a:bodyPr wrap="square">
                <a:spAutoFit/>
              </a:bodyPr>
              <a:lstStyle/>
              <a:p>
                <a:pPr algn="ctr"/>
                <a:r>
                  <a:rPr lang="en-US" sz="1200" dirty="0">
                    <a:solidFill>
                      <a:srgbClr val="6D08BE"/>
                    </a:solidFill>
                    <a:effectLst>
                      <a:outerShdw blurRad="38100" dist="38100" dir="2700000" algn="tl">
                        <a:srgbClr val="000000">
                          <a:alpha val="43137"/>
                        </a:srgbClr>
                      </a:outerShdw>
                    </a:effectLst>
                    <a:latin typeface="Montserrat Medium" panose="00000600000000000000" pitchFamily="50" charset="0"/>
                    <a:cs typeface="Arial" panose="020B0604020202020204" pitchFamily="34" charset="0"/>
                  </a:rPr>
                  <a:t>Brand Building</a:t>
                </a:r>
              </a:p>
            </p:txBody>
          </p:sp>
        </p:grpSp>
        <p:grpSp>
          <p:nvGrpSpPr>
            <p:cNvPr id="109" name="Group 108">
              <a:extLst>
                <a:ext uri="{FF2B5EF4-FFF2-40B4-BE49-F238E27FC236}">
                  <a16:creationId xmlns:a16="http://schemas.microsoft.com/office/drawing/2014/main" id="{DCADEA16-993F-5114-3D13-22A8225A1F7C}"/>
                </a:ext>
              </a:extLst>
            </p:cNvPr>
            <p:cNvGrpSpPr/>
            <p:nvPr/>
          </p:nvGrpSpPr>
          <p:grpSpPr>
            <a:xfrm>
              <a:off x="2248343" y="1416153"/>
              <a:ext cx="1656356" cy="2067803"/>
              <a:chOff x="560299" y="1556464"/>
              <a:chExt cx="1505779" cy="1879821"/>
            </a:xfrm>
          </p:grpSpPr>
          <p:sp>
            <p:nvSpPr>
              <p:cNvPr id="170" name="Rectangle: Rounded Corners 6">
                <a:extLst>
                  <a:ext uri="{FF2B5EF4-FFF2-40B4-BE49-F238E27FC236}">
                    <a16:creationId xmlns:a16="http://schemas.microsoft.com/office/drawing/2014/main" id="{5DB4B0F8-14FE-B8A6-571D-99600731E675}"/>
                  </a:ext>
                </a:extLst>
              </p:cNvPr>
              <p:cNvSpPr/>
              <p:nvPr/>
            </p:nvSpPr>
            <p:spPr>
              <a:xfrm rot="21549954">
                <a:off x="840088" y="1556464"/>
                <a:ext cx="1204361" cy="1879821"/>
              </a:xfrm>
              <a:prstGeom prst="roundRect">
                <a:avLst>
                  <a:gd name="adj" fmla="val 50000"/>
                </a:avLst>
              </a:prstGeom>
              <a:solidFill>
                <a:schemeClr val="bg1"/>
              </a:solidFill>
              <a:ln w="6350">
                <a:solidFill>
                  <a:srgbClr val="E8033A"/>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71" name="Group 170">
                <a:extLst>
                  <a:ext uri="{FF2B5EF4-FFF2-40B4-BE49-F238E27FC236}">
                    <a16:creationId xmlns:a16="http://schemas.microsoft.com/office/drawing/2014/main" id="{CE4DFDBF-7EE7-6825-4FB3-F486B79A4653}"/>
                  </a:ext>
                </a:extLst>
              </p:cNvPr>
              <p:cNvGrpSpPr/>
              <p:nvPr/>
            </p:nvGrpSpPr>
            <p:grpSpPr>
              <a:xfrm flipH="1">
                <a:off x="560299" y="1592231"/>
                <a:ext cx="1217255" cy="621475"/>
                <a:chOff x="1070182" y="1606470"/>
                <a:chExt cx="1217255" cy="621475"/>
              </a:xfrm>
            </p:grpSpPr>
            <p:sp>
              <p:nvSpPr>
                <p:cNvPr id="173" name="Freeform: Shape 172">
                  <a:extLst>
                    <a:ext uri="{FF2B5EF4-FFF2-40B4-BE49-F238E27FC236}">
                      <a16:creationId xmlns:a16="http://schemas.microsoft.com/office/drawing/2014/main" id="{C273F9FD-97A0-3821-C160-98647D302A76}"/>
                    </a:ext>
                  </a:extLst>
                </p:cNvPr>
                <p:cNvSpPr/>
                <p:nvPr/>
              </p:nvSpPr>
              <p:spPr>
                <a:xfrm rot="18849954">
                  <a:off x="1356829" y="1319823"/>
                  <a:ext cx="581720" cy="1155013"/>
                </a:xfrm>
                <a:custGeom>
                  <a:avLst/>
                  <a:gdLst>
                    <a:gd name="connsiteX0" fmla="*/ 290635 w 1030553"/>
                    <a:gd name="connsiteY0" fmla="*/ 50076 h 2025916"/>
                    <a:gd name="connsiteX1" fmla="*/ 978859 w 1030553"/>
                    <a:gd name="connsiteY1" fmla="*/ 1392638 h 2025916"/>
                    <a:gd name="connsiteX2" fmla="*/ 774811 w 1030553"/>
                    <a:gd name="connsiteY2" fmla="*/ 2025916 h 2025916"/>
                    <a:gd name="connsiteX3" fmla="*/ 774811 w 1030553"/>
                    <a:gd name="connsiteY3" fmla="*/ 1025331 h 2025916"/>
                    <a:gd name="connsiteX4" fmla="*/ 25245 w 1030553"/>
                    <a:gd name="connsiteY4" fmla="*/ 6491 h 2025916"/>
                    <a:gd name="connsiteX5" fmla="*/ 0 w 1030553"/>
                    <a:gd name="connsiteY5" fmla="*/ 0 h 2025916"/>
                    <a:gd name="connsiteX6" fmla="*/ 79352 w 1030553"/>
                    <a:gd name="connsiteY6" fmla="*/ 4770 h 2025916"/>
                    <a:gd name="connsiteX7" fmla="*/ 290635 w 1030553"/>
                    <a:gd name="connsiteY7" fmla="*/ 50076 h 202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53" h="2025916">
                      <a:moveTo>
                        <a:pt x="290635" y="50076"/>
                      </a:moveTo>
                      <a:cubicBezTo>
                        <a:pt x="851421" y="230767"/>
                        <a:pt x="1159550" y="831853"/>
                        <a:pt x="978859" y="1392638"/>
                      </a:cubicBezTo>
                      <a:lnTo>
                        <a:pt x="774811" y="2025916"/>
                      </a:lnTo>
                      <a:lnTo>
                        <a:pt x="774811" y="1025331"/>
                      </a:lnTo>
                      <a:cubicBezTo>
                        <a:pt x="774811" y="546624"/>
                        <a:pt x="459505" y="141561"/>
                        <a:pt x="25245" y="6491"/>
                      </a:cubicBezTo>
                      <a:lnTo>
                        <a:pt x="0" y="0"/>
                      </a:lnTo>
                      <a:lnTo>
                        <a:pt x="79352" y="4770"/>
                      </a:lnTo>
                      <a:cubicBezTo>
                        <a:pt x="149809" y="12542"/>
                        <a:pt x="220537" y="27490"/>
                        <a:pt x="290635" y="50076"/>
                      </a:cubicBezTo>
                      <a:close/>
                    </a:path>
                  </a:pathLst>
                </a:custGeom>
                <a:solidFill>
                  <a:srgbClr val="E8033A"/>
                </a:solidFill>
                <a:ln w="12700">
                  <a:no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4" name="Oval 173">
                  <a:extLst>
                    <a:ext uri="{FF2B5EF4-FFF2-40B4-BE49-F238E27FC236}">
                      <a16:creationId xmlns:a16="http://schemas.microsoft.com/office/drawing/2014/main" id="{C39199D7-9A36-0EC8-34ED-D24E9291138A}"/>
                    </a:ext>
                  </a:extLst>
                </p:cNvPr>
                <p:cNvSpPr/>
                <p:nvPr/>
              </p:nvSpPr>
              <p:spPr>
                <a:xfrm>
                  <a:off x="1795861" y="1731453"/>
                  <a:ext cx="491576" cy="496492"/>
                </a:xfrm>
                <a:prstGeom prst="ellipse">
                  <a:avLst/>
                </a:prstGeom>
                <a:solidFill>
                  <a:srgbClr val="E8033A"/>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72" name="Rectangle 171">
                <a:extLst>
                  <a:ext uri="{FF2B5EF4-FFF2-40B4-BE49-F238E27FC236}">
                    <a16:creationId xmlns:a16="http://schemas.microsoft.com/office/drawing/2014/main" id="{7DB53073-7614-EC92-2CF3-F7E415108E3F}"/>
                  </a:ext>
                </a:extLst>
              </p:cNvPr>
              <p:cNvSpPr/>
              <p:nvPr/>
            </p:nvSpPr>
            <p:spPr>
              <a:xfrm>
                <a:off x="818458" y="2283029"/>
                <a:ext cx="1247620" cy="419695"/>
              </a:xfrm>
              <a:prstGeom prst="rect">
                <a:avLst/>
              </a:prstGeom>
            </p:spPr>
            <p:txBody>
              <a:bodyPr wrap="square">
                <a:spAutoFit/>
              </a:bodyPr>
              <a:lstStyle/>
              <a:p>
                <a:pPr algn="ctr"/>
                <a:r>
                  <a:rPr lang="en-US" sz="1200" dirty="0">
                    <a:solidFill>
                      <a:srgbClr val="E8033A"/>
                    </a:solidFill>
                    <a:effectLst>
                      <a:outerShdw blurRad="38100" dist="38100" dir="2700000" algn="tl">
                        <a:srgbClr val="000000">
                          <a:alpha val="43137"/>
                        </a:srgbClr>
                      </a:outerShdw>
                    </a:effectLst>
                    <a:latin typeface="Montserrat Medium" panose="00000600000000000000" pitchFamily="50" charset="0"/>
                    <a:cs typeface="Arial" panose="020B0604020202020204" pitchFamily="34" charset="0"/>
                  </a:rPr>
                  <a:t>Campaign Management</a:t>
                </a:r>
              </a:p>
            </p:txBody>
          </p:sp>
        </p:grpSp>
        <p:grpSp>
          <p:nvGrpSpPr>
            <p:cNvPr id="110" name="Group 109">
              <a:extLst>
                <a:ext uri="{FF2B5EF4-FFF2-40B4-BE49-F238E27FC236}">
                  <a16:creationId xmlns:a16="http://schemas.microsoft.com/office/drawing/2014/main" id="{543D3838-F8AF-F705-6840-E66622E87F64}"/>
                </a:ext>
              </a:extLst>
            </p:cNvPr>
            <p:cNvGrpSpPr/>
            <p:nvPr/>
          </p:nvGrpSpPr>
          <p:grpSpPr>
            <a:xfrm>
              <a:off x="4265406" y="1416153"/>
              <a:ext cx="1632564" cy="2067803"/>
              <a:chOff x="560299" y="1556464"/>
              <a:chExt cx="1484150" cy="1879821"/>
            </a:xfrm>
          </p:grpSpPr>
          <p:sp>
            <p:nvSpPr>
              <p:cNvPr id="165" name="Rectangle: Rounded Corners 6">
                <a:extLst>
                  <a:ext uri="{FF2B5EF4-FFF2-40B4-BE49-F238E27FC236}">
                    <a16:creationId xmlns:a16="http://schemas.microsoft.com/office/drawing/2014/main" id="{E908EFEA-E89F-3D5B-BB96-3D0738ADF9D1}"/>
                  </a:ext>
                </a:extLst>
              </p:cNvPr>
              <p:cNvSpPr/>
              <p:nvPr/>
            </p:nvSpPr>
            <p:spPr>
              <a:xfrm rot="21549954">
                <a:off x="840088" y="1556464"/>
                <a:ext cx="1204361" cy="1879821"/>
              </a:xfrm>
              <a:prstGeom prst="roundRect">
                <a:avLst>
                  <a:gd name="adj" fmla="val 50000"/>
                </a:avLst>
              </a:prstGeom>
              <a:solidFill>
                <a:schemeClr val="bg1"/>
              </a:solidFill>
              <a:ln w="6350">
                <a:solidFill>
                  <a:srgbClr val="FFB703"/>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66" name="Group 165">
                <a:extLst>
                  <a:ext uri="{FF2B5EF4-FFF2-40B4-BE49-F238E27FC236}">
                    <a16:creationId xmlns:a16="http://schemas.microsoft.com/office/drawing/2014/main" id="{761C09E2-802C-0291-D70C-7202B5EB21CA}"/>
                  </a:ext>
                </a:extLst>
              </p:cNvPr>
              <p:cNvGrpSpPr/>
              <p:nvPr/>
            </p:nvGrpSpPr>
            <p:grpSpPr>
              <a:xfrm flipH="1">
                <a:off x="560299" y="1592231"/>
                <a:ext cx="1217255" cy="621475"/>
                <a:chOff x="1070182" y="1606470"/>
                <a:chExt cx="1217255" cy="621475"/>
              </a:xfrm>
            </p:grpSpPr>
            <p:sp>
              <p:nvSpPr>
                <p:cNvPr id="168" name="Freeform: Shape 167">
                  <a:extLst>
                    <a:ext uri="{FF2B5EF4-FFF2-40B4-BE49-F238E27FC236}">
                      <a16:creationId xmlns:a16="http://schemas.microsoft.com/office/drawing/2014/main" id="{A7F0FB07-0310-4E80-8B75-46BD2EBA543C}"/>
                    </a:ext>
                  </a:extLst>
                </p:cNvPr>
                <p:cNvSpPr/>
                <p:nvPr/>
              </p:nvSpPr>
              <p:spPr>
                <a:xfrm rot="18849954">
                  <a:off x="1356829" y="1319823"/>
                  <a:ext cx="581720" cy="1155013"/>
                </a:xfrm>
                <a:custGeom>
                  <a:avLst/>
                  <a:gdLst>
                    <a:gd name="connsiteX0" fmla="*/ 290635 w 1030553"/>
                    <a:gd name="connsiteY0" fmla="*/ 50076 h 2025916"/>
                    <a:gd name="connsiteX1" fmla="*/ 978859 w 1030553"/>
                    <a:gd name="connsiteY1" fmla="*/ 1392638 h 2025916"/>
                    <a:gd name="connsiteX2" fmla="*/ 774811 w 1030553"/>
                    <a:gd name="connsiteY2" fmla="*/ 2025916 h 2025916"/>
                    <a:gd name="connsiteX3" fmla="*/ 774811 w 1030553"/>
                    <a:gd name="connsiteY3" fmla="*/ 1025331 h 2025916"/>
                    <a:gd name="connsiteX4" fmla="*/ 25245 w 1030553"/>
                    <a:gd name="connsiteY4" fmla="*/ 6491 h 2025916"/>
                    <a:gd name="connsiteX5" fmla="*/ 0 w 1030553"/>
                    <a:gd name="connsiteY5" fmla="*/ 0 h 2025916"/>
                    <a:gd name="connsiteX6" fmla="*/ 79352 w 1030553"/>
                    <a:gd name="connsiteY6" fmla="*/ 4770 h 2025916"/>
                    <a:gd name="connsiteX7" fmla="*/ 290635 w 1030553"/>
                    <a:gd name="connsiteY7" fmla="*/ 50076 h 202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53" h="2025916">
                      <a:moveTo>
                        <a:pt x="290635" y="50076"/>
                      </a:moveTo>
                      <a:cubicBezTo>
                        <a:pt x="851421" y="230767"/>
                        <a:pt x="1159550" y="831853"/>
                        <a:pt x="978859" y="1392638"/>
                      </a:cubicBezTo>
                      <a:lnTo>
                        <a:pt x="774811" y="2025916"/>
                      </a:lnTo>
                      <a:lnTo>
                        <a:pt x="774811" y="1025331"/>
                      </a:lnTo>
                      <a:cubicBezTo>
                        <a:pt x="774811" y="546624"/>
                        <a:pt x="459505" y="141561"/>
                        <a:pt x="25245" y="6491"/>
                      </a:cubicBezTo>
                      <a:lnTo>
                        <a:pt x="0" y="0"/>
                      </a:lnTo>
                      <a:lnTo>
                        <a:pt x="79352" y="4770"/>
                      </a:lnTo>
                      <a:cubicBezTo>
                        <a:pt x="149809" y="12542"/>
                        <a:pt x="220537" y="27490"/>
                        <a:pt x="290635" y="50076"/>
                      </a:cubicBezTo>
                      <a:close/>
                    </a:path>
                  </a:pathLst>
                </a:custGeom>
                <a:solidFill>
                  <a:srgbClr val="FFB703"/>
                </a:solidFill>
                <a:ln w="12700">
                  <a:no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9" name="Oval 168">
                  <a:extLst>
                    <a:ext uri="{FF2B5EF4-FFF2-40B4-BE49-F238E27FC236}">
                      <a16:creationId xmlns:a16="http://schemas.microsoft.com/office/drawing/2014/main" id="{EAB782BC-E9AC-3F64-4DCB-20931A3698CA}"/>
                    </a:ext>
                  </a:extLst>
                </p:cNvPr>
                <p:cNvSpPr/>
                <p:nvPr/>
              </p:nvSpPr>
              <p:spPr>
                <a:xfrm>
                  <a:off x="1795861" y="1731453"/>
                  <a:ext cx="491576" cy="496492"/>
                </a:xfrm>
                <a:prstGeom prst="ellipse">
                  <a:avLst/>
                </a:prstGeom>
                <a:solidFill>
                  <a:srgbClr val="FFB703"/>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67" name="Rectangle 166">
                <a:extLst>
                  <a:ext uri="{FF2B5EF4-FFF2-40B4-BE49-F238E27FC236}">
                    <a16:creationId xmlns:a16="http://schemas.microsoft.com/office/drawing/2014/main" id="{29F31402-012C-A4FD-8043-CD5BE80E076D}"/>
                  </a:ext>
                </a:extLst>
              </p:cNvPr>
              <p:cNvSpPr/>
              <p:nvPr/>
            </p:nvSpPr>
            <p:spPr>
              <a:xfrm>
                <a:off x="875168" y="2283029"/>
                <a:ext cx="1134200" cy="419695"/>
              </a:xfrm>
              <a:prstGeom prst="rect">
                <a:avLst/>
              </a:prstGeom>
            </p:spPr>
            <p:txBody>
              <a:bodyPr wrap="square">
                <a:spAutoFit/>
              </a:bodyPr>
              <a:lstStyle/>
              <a:p>
                <a:pPr algn="ctr"/>
                <a:r>
                  <a:rPr lang="en-US" sz="1200" dirty="0">
                    <a:solidFill>
                      <a:srgbClr val="FFB703"/>
                    </a:solidFill>
                    <a:effectLst>
                      <a:outerShdw blurRad="38100" dist="38100" dir="2700000" algn="tl">
                        <a:srgbClr val="000000">
                          <a:alpha val="43137"/>
                        </a:srgbClr>
                      </a:outerShdw>
                    </a:effectLst>
                    <a:latin typeface="Montserrat Medium" panose="00000600000000000000" pitchFamily="50" charset="0"/>
                    <a:cs typeface="Arial" panose="020B0604020202020204" pitchFamily="34" charset="0"/>
                  </a:rPr>
                  <a:t>Content Marketing</a:t>
                </a:r>
              </a:p>
            </p:txBody>
          </p:sp>
        </p:grpSp>
        <p:grpSp>
          <p:nvGrpSpPr>
            <p:cNvPr id="111" name="Group 110">
              <a:extLst>
                <a:ext uri="{FF2B5EF4-FFF2-40B4-BE49-F238E27FC236}">
                  <a16:creationId xmlns:a16="http://schemas.microsoft.com/office/drawing/2014/main" id="{82F62C55-9B21-3F8B-A801-6228007400D8}"/>
                </a:ext>
              </a:extLst>
            </p:cNvPr>
            <p:cNvGrpSpPr/>
            <p:nvPr/>
          </p:nvGrpSpPr>
          <p:grpSpPr>
            <a:xfrm>
              <a:off x="247074" y="3933401"/>
              <a:ext cx="1632564" cy="2067803"/>
              <a:chOff x="560299" y="1556464"/>
              <a:chExt cx="1484150" cy="1879821"/>
            </a:xfrm>
          </p:grpSpPr>
          <p:sp>
            <p:nvSpPr>
              <p:cNvPr id="160" name="Rectangle: Rounded Corners 6">
                <a:extLst>
                  <a:ext uri="{FF2B5EF4-FFF2-40B4-BE49-F238E27FC236}">
                    <a16:creationId xmlns:a16="http://schemas.microsoft.com/office/drawing/2014/main" id="{EFA5A1AA-5948-32C7-2F6F-DED8ADDB056D}"/>
                  </a:ext>
                </a:extLst>
              </p:cNvPr>
              <p:cNvSpPr/>
              <p:nvPr/>
            </p:nvSpPr>
            <p:spPr>
              <a:xfrm rot="21549954">
                <a:off x="840088" y="1556464"/>
                <a:ext cx="1204361" cy="1879821"/>
              </a:xfrm>
              <a:prstGeom prst="roundRect">
                <a:avLst>
                  <a:gd name="adj" fmla="val 50000"/>
                </a:avLst>
              </a:prstGeom>
              <a:solidFill>
                <a:schemeClr val="bg1"/>
              </a:solidFill>
              <a:ln w="6350">
                <a:solidFill>
                  <a:srgbClr val="C21071"/>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61" name="Group 160">
                <a:extLst>
                  <a:ext uri="{FF2B5EF4-FFF2-40B4-BE49-F238E27FC236}">
                    <a16:creationId xmlns:a16="http://schemas.microsoft.com/office/drawing/2014/main" id="{13FA4D92-71D1-1EF7-8F64-1CBC33E36118}"/>
                  </a:ext>
                </a:extLst>
              </p:cNvPr>
              <p:cNvGrpSpPr/>
              <p:nvPr/>
            </p:nvGrpSpPr>
            <p:grpSpPr>
              <a:xfrm flipH="1">
                <a:off x="560299" y="1592231"/>
                <a:ext cx="1217255" cy="621475"/>
                <a:chOff x="1070182" y="1606470"/>
                <a:chExt cx="1217255" cy="621475"/>
              </a:xfrm>
            </p:grpSpPr>
            <p:sp>
              <p:nvSpPr>
                <p:cNvPr id="163" name="Freeform: Shape 162">
                  <a:extLst>
                    <a:ext uri="{FF2B5EF4-FFF2-40B4-BE49-F238E27FC236}">
                      <a16:creationId xmlns:a16="http://schemas.microsoft.com/office/drawing/2014/main" id="{20ACA3F9-644E-F013-C61E-8BCC8A8BAB0B}"/>
                    </a:ext>
                  </a:extLst>
                </p:cNvPr>
                <p:cNvSpPr/>
                <p:nvPr/>
              </p:nvSpPr>
              <p:spPr>
                <a:xfrm rot="18849954">
                  <a:off x="1356829" y="1319823"/>
                  <a:ext cx="581720" cy="1155013"/>
                </a:xfrm>
                <a:custGeom>
                  <a:avLst/>
                  <a:gdLst>
                    <a:gd name="connsiteX0" fmla="*/ 290635 w 1030553"/>
                    <a:gd name="connsiteY0" fmla="*/ 50076 h 2025916"/>
                    <a:gd name="connsiteX1" fmla="*/ 978859 w 1030553"/>
                    <a:gd name="connsiteY1" fmla="*/ 1392638 h 2025916"/>
                    <a:gd name="connsiteX2" fmla="*/ 774811 w 1030553"/>
                    <a:gd name="connsiteY2" fmla="*/ 2025916 h 2025916"/>
                    <a:gd name="connsiteX3" fmla="*/ 774811 w 1030553"/>
                    <a:gd name="connsiteY3" fmla="*/ 1025331 h 2025916"/>
                    <a:gd name="connsiteX4" fmla="*/ 25245 w 1030553"/>
                    <a:gd name="connsiteY4" fmla="*/ 6491 h 2025916"/>
                    <a:gd name="connsiteX5" fmla="*/ 0 w 1030553"/>
                    <a:gd name="connsiteY5" fmla="*/ 0 h 2025916"/>
                    <a:gd name="connsiteX6" fmla="*/ 79352 w 1030553"/>
                    <a:gd name="connsiteY6" fmla="*/ 4770 h 2025916"/>
                    <a:gd name="connsiteX7" fmla="*/ 290635 w 1030553"/>
                    <a:gd name="connsiteY7" fmla="*/ 50076 h 202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53" h="2025916">
                      <a:moveTo>
                        <a:pt x="290635" y="50076"/>
                      </a:moveTo>
                      <a:cubicBezTo>
                        <a:pt x="851421" y="230767"/>
                        <a:pt x="1159550" y="831853"/>
                        <a:pt x="978859" y="1392638"/>
                      </a:cubicBezTo>
                      <a:lnTo>
                        <a:pt x="774811" y="2025916"/>
                      </a:lnTo>
                      <a:lnTo>
                        <a:pt x="774811" y="1025331"/>
                      </a:lnTo>
                      <a:cubicBezTo>
                        <a:pt x="774811" y="546624"/>
                        <a:pt x="459505" y="141561"/>
                        <a:pt x="25245" y="6491"/>
                      </a:cubicBezTo>
                      <a:lnTo>
                        <a:pt x="0" y="0"/>
                      </a:lnTo>
                      <a:lnTo>
                        <a:pt x="79352" y="4770"/>
                      </a:lnTo>
                      <a:cubicBezTo>
                        <a:pt x="149809" y="12542"/>
                        <a:pt x="220537" y="27490"/>
                        <a:pt x="290635" y="50076"/>
                      </a:cubicBezTo>
                      <a:close/>
                    </a:path>
                  </a:pathLst>
                </a:custGeom>
                <a:solidFill>
                  <a:srgbClr val="C21071"/>
                </a:solidFill>
                <a:ln w="12700">
                  <a:no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4" name="Oval 163">
                  <a:extLst>
                    <a:ext uri="{FF2B5EF4-FFF2-40B4-BE49-F238E27FC236}">
                      <a16:creationId xmlns:a16="http://schemas.microsoft.com/office/drawing/2014/main" id="{5D9B1BCE-43A4-53B7-B23C-43E118892282}"/>
                    </a:ext>
                  </a:extLst>
                </p:cNvPr>
                <p:cNvSpPr/>
                <p:nvPr/>
              </p:nvSpPr>
              <p:spPr>
                <a:xfrm>
                  <a:off x="1795861" y="1731453"/>
                  <a:ext cx="491576" cy="496492"/>
                </a:xfrm>
                <a:prstGeom prst="ellipse">
                  <a:avLst/>
                </a:prstGeom>
                <a:solidFill>
                  <a:srgbClr val="C2107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62" name="Rectangle 161">
                <a:extLst>
                  <a:ext uri="{FF2B5EF4-FFF2-40B4-BE49-F238E27FC236}">
                    <a16:creationId xmlns:a16="http://schemas.microsoft.com/office/drawing/2014/main" id="{AB42C170-1146-9C1C-38AD-2C9E40365B10}"/>
                  </a:ext>
                </a:extLst>
              </p:cNvPr>
              <p:cNvSpPr/>
              <p:nvPr/>
            </p:nvSpPr>
            <p:spPr>
              <a:xfrm>
                <a:off x="875168" y="2283029"/>
                <a:ext cx="1134200" cy="419695"/>
              </a:xfrm>
              <a:prstGeom prst="rect">
                <a:avLst/>
              </a:prstGeom>
            </p:spPr>
            <p:txBody>
              <a:bodyPr wrap="square">
                <a:spAutoFit/>
              </a:bodyPr>
              <a:lstStyle/>
              <a:p>
                <a:pPr algn="ctr"/>
                <a:r>
                  <a:rPr lang="en-US" sz="1200" dirty="0">
                    <a:solidFill>
                      <a:srgbClr val="C21071"/>
                    </a:solidFill>
                    <a:effectLst>
                      <a:outerShdw blurRad="38100" dist="38100" dir="2700000" algn="tl">
                        <a:srgbClr val="000000">
                          <a:alpha val="43137"/>
                        </a:srgbClr>
                      </a:outerShdw>
                    </a:effectLst>
                    <a:latin typeface="Montserrat Medium" panose="00000600000000000000" pitchFamily="50" charset="0"/>
                    <a:cs typeface="Arial" panose="020B0604020202020204" pitchFamily="34" charset="0"/>
                  </a:rPr>
                  <a:t>Creative Solutions</a:t>
                </a:r>
              </a:p>
            </p:txBody>
          </p:sp>
        </p:grpSp>
        <p:grpSp>
          <p:nvGrpSpPr>
            <p:cNvPr id="112" name="Group 111">
              <a:extLst>
                <a:ext uri="{FF2B5EF4-FFF2-40B4-BE49-F238E27FC236}">
                  <a16:creationId xmlns:a16="http://schemas.microsoft.com/office/drawing/2014/main" id="{03E8881C-5D21-2148-8D4F-C07475850A7C}"/>
                </a:ext>
              </a:extLst>
            </p:cNvPr>
            <p:cNvGrpSpPr/>
            <p:nvPr/>
          </p:nvGrpSpPr>
          <p:grpSpPr>
            <a:xfrm>
              <a:off x="2248343" y="3933401"/>
              <a:ext cx="1632564" cy="2067803"/>
              <a:chOff x="560299" y="1556464"/>
              <a:chExt cx="1484150" cy="1879821"/>
            </a:xfrm>
          </p:grpSpPr>
          <p:sp>
            <p:nvSpPr>
              <p:cNvPr id="155" name="Rectangle: Rounded Corners 6">
                <a:extLst>
                  <a:ext uri="{FF2B5EF4-FFF2-40B4-BE49-F238E27FC236}">
                    <a16:creationId xmlns:a16="http://schemas.microsoft.com/office/drawing/2014/main" id="{460AFC11-937D-8AE6-7125-E85CF01AB7ED}"/>
                  </a:ext>
                </a:extLst>
              </p:cNvPr>
              <p:cNvSpPr/>
              <p:nvPr/>
            </p:nvSpPr>
            <p:spPr>
              <a:xfrm rot="21549954">
                <a:off x="840088" y="1556464"/>
                <a:ext cx="1204361" cy="1879821"/>
              </a:xfrm>
              <a:prstGeom prst="roundRect">
                <a:avLst>
                  <a:gd name="adj" fmla="val 50000"/>
                </a:avLst>
              </a:prstGeom>
              <a:solidFill>
                <a:schemeClr val="bg1"/>
              </a:solidFill>
              <a:ln w="6350">
                <a:solidFill>
                  <a:srgbClr val="00146A"/>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56" name="Group 155">
                <a:extLst>
                  <a:ext uri="{FF2B5EF4-FFF2-40B4-BE49-F238E27FC236}">
                    <a16:creationId xmlns:a16="http://schemas.microsoft.com/office/drawing/2014/main" id="{A98DAC49-607A-23F0-EBF1-E9A2D3D117D2}"/>
                  </a:ext>
                </a:extLst>
              </p:cNvPr>
              <p:cNvGrpSpPr/>
              <p:nvPr/>
            </p:nvGrpSpPr>
            <p:grpSpPr>
              <a:xfrm flipH="1">
                <a:off x="560299" y="1592231"/>
                <a:ext cx="1217255" cy="621475"/>
                <a:chOff x="1070182" y="1606470"/>
                <a:chExt cx="1217255" cy="621475"/>
              </a:xfrm>
            </p:grpSpPr>
            <p:sp>
              <p:nvSpPr>
                <p:cNvPr id="158" name="Freeform: Shape 157">
                  <a:extLst>
                    <a:ext uri="{FF2B5EF4-FFF2-40B4-BE49-F238E27FC236}">
                      <a16:creationId xmlns:a16="http://schemas.microsoft.com/office/drawing/2014/main" id="{F290BDF9-3813-2EBF-7B37-6AAB4F5A28E2}"/>
                    </a:ext>
                  </a:extLst>
                </p:cNvPr>
                <p:cNvSpPr/>
                <p:nvPr/>
              </p:nvSpPr>
              <p:spPr>
                <a:xfrm rot="18849954">
                  <a:off x="1356829" y="1319823"/>
                  <a:ext cx="581720" cy="1155013"/>
                </a:xfrm>
                <a:custGeom>
                  <a:avLst/>
                  <a:gdLst>
                    <a:gd name="connsiteX0" fmla="*/ 290635 w 1030553"/>
                    <a:gd name="connsiteY0" fmla="*/ 50076 h 2025916"/>
                    <a:gd name="connsiteX1" fmla="*/ 978859 w 1030553"/>
                    <a:gd name="connsiteY1" fmla="*/ 1392638 h 2025916"/>
                    <a:gd name="connsiteX2" fmla="*/ 774811 w 1030553"/>
                    <a:gd name="connsiteY2" fmla="*/ 2025916 h 2025916"/>
                    <a:gd name="connsiteX3" fmla="*/ 774811 w 1030553"/>
                    <a:gd name="connsiteY3" fmla="*/ 1025331 h 2025916"/>
                    <a:gd name="connsiteX4" fmla="*/ 25245 w 1030553"/>
                    <a:gd name="connsiteY4" fmla="*/ 6491 h 2025916"/>
                    <a:gd name="connsiteX5" fmla="*/ 0 w 1030553"/>
                    <a:gd name="connsiteY5" fmla="*/ 0 h 2025916"/>
                    <a:gd name="connsiteX6" fmla="*/ 79352 w 1030553"/>
                    <a:gd name="connsiteY6" fmla="*/ 4770 h 2025916"/>
                    <a:gd name="connsiteX7" fmla="*/ 290635 w 1030553"/>
                    <a:gd name="connsiteY7" fmla="*/ 50076 h 202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53" h="2025916">
                      <a:moveTo>
                        <a:pt x="290635" y="50076"/>
                      </a:moveTo>
                      <a:cubicBezTo>
                        <a:pt x="851421" y="230767"/>
                        <a:pt x="1159550" y="831853"/>
                        <a:pt x="978859" y="1392638"/>
                      </a:cubicBezTo>
                      <a:lnTo>
                        <a:pt x="774811" y="2025916"/>
                      </a:lnTo>
                      <a:lnTo>
                        <a:pt x="774811" y="1025331"/>
                      </a:lnTo>
                      <a:cubicBezTo>
                        <a:pt x="774811" y="546624"/>
                        <a:pt x="459505" y="141561"/>
                        <a:pt x="25245" y="6491"/>
                      </a:cubicBezTo>
                      <a:lnTo>
                        <a:pt x="0" y="0"/>
                      </a:lnTo>
                      <a:lnTo>
                        <a:pt x="79352" y="4770"/>
                      </a:lnTo>
                      <a:cubicBezTo>
                        <a:pt x="149809" y="12542"/>
                        <a:pt x="220537" y="27490"/>
                        <a:pt x="290635" y="50076"/>
                      </a:cubicBezTo>
                      <a:close/>
                    </a:path>
                  </a:pathLst>
                </a:custGeom>
                <a:solidFill>
                  <a:srgbClr val="00146A"/>
                </a:solidFill>
                <a:ln w="12700">
                  <a:no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9" name="Oval 158">
                  <a:extLst>
                    <a:ext uri="{FF2B5EF4-FFF2-40B4-BE49-F238E27FC236}">
                      <a16:creationId xmlns:a16="http://schemas.microsoft.com/office/drawing/2014/main" id="{9B837EC9-0FB8-5CCD-5899-CD643A1A78DF}"/>
                    </a:ext>
                  </a:extLst>
                </p:cNvPr>
                <p:cNvSpPr/>
                <p:nvPr/>
              </p:nvSpPr>
              <p:spPr>
                <a:xfrm>
                  <a:off x="1795861" y="1731453"/>
                  <a:ext cx="491576" cy="496492"/>
                </a:xfrm>
                <a:prstGeom prst="ellipse">
                  <a:avLst/>
                </a:prstGeom>
                <a:solidFill>
                  <a:srgbClr val="00146A"/>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57" name="Rectangle 156">
                <a:extLst>
                  <a:ext uri="{FF2B5EF4-FFF2-40B4-BE49-F238E27FC236}">
                    <a16:creationId xmlns:a16="http://schemas.microsoft.com/office/drawing/2014/main" id="{B6BB2A75-0C92-2C96-6022-C2402FF9A6FE}"/>
                  </a:ext>
                </a:extLst>
              </p:cNvPr>
              <p:cNvSpPr/>
              <p:nvPr/>
            </p:nvSpPr>
            <p:spPr>
              <a:xfrm>
                <a:off x="853814" y="2283029"/>
                <a:ext cx="1176907" cy="419695"/>
              </a:xfrm>
              <a:prstGeom prst="rect">
                <a:avLst/>
              </a:prstGeom>
            </p:spPr>
            <p:txBody>
              <a:bodyPr wrap="square">
                <a:spAutoFit/>
              </a:bodyPr>
              <a:lstStyle/>
              <a:p>
                <a:pPr algn="ctr"/>
                <a:r>
                  <a:rPr lang="en-US" sz="1200" dirty="0">
                    <a:solidFill>
                      <a:srgbClr val="00146A"/>
                    </a:solidFill>
                    <a:effectLst>
                      <a:outerShdw blurRad="38100" dist="38100" dir="2700000" algn="tl">
                        <a:srgbClr val="000000">
                          <a:alpha val="43137"/>
                        </a:srgbClr>
                      </a:outerShdw>
                    </a:effectLst>
                    <a:latin typeface="Montserrat Medium" panose="00000600000000000000" pitchFamily="50" charset="0"/>
                    <a:cs typeface="Arial" panose="020B0604020202020204" pitchFamily="34" charset="0"/>
                  </a:rPr>
                  <a:t>Social Media Management</a:t>
                </a:r>
              </a:p>
            </p:txBody>
          </p:sp>
        </p:grpSp>
        <p:grpSp>
          <p:nvGrpSpPr>
            <p:cNvPr id="113" name="Group 112">
              <a:extLst>
                <a:ext uri="{FF2B5EF4-FFF2-40B4-BE49-F238E27FC236}">
                  <a16:creationId xmlns:a16="http://schemas.microsoft.com/office/drawing/2014/main" id="{43EBBAD0-586E-6F1F-88FF-A87CBAF4DD8A}"/>
                </a:ext>
              </a:extLst>
            </p:cNvPr>
            <p:cNvGrpSpPr/>
            <p:nvPr/>
          </p:nvGrpSpPr>
          <p:grpSpPr>
            <a:xfrm>
              <a:off x="4265406" y="3933401"/>
              <a:ext cx="1632564" cy="2067803"/>
              <a:chOff x="560299" y="1556464"/>
              <a:chExt cx="1484150" cy="1879821"/>
            </a:xfrm>
          </p:grpSpPr>
          <p:sp>
            <p:nvSpPr>
              <p:cNvPr id="150" name="Rectangle: Rounded Corners 6">
                <a:extLst>
                  <a:ext uri="{FF2B5EF4-FFF2-40B4-BE49-F238E27FC236}">
                    <a16:creationId xmlns:a16="http://schemas.microsoft.com/office/drawing/2014/main" id="{E1114037-191A-CC09-7CEA-CE95918AAF75}"/>
                  </a:ext>
                </a:extLst>
              </p:cNvPr>
              <p:cNvSpPr/>
              <p:nvPr/>
            </p:nvSpPr>
            <p:spPr>
              <a:xfrm rot="21549954">
                <a:off x="840088" y="1556464"/>
                <a:ext cx="1204361" cy="1879821"/>
              </a:xfrm>
              <a:prstGeom prst="roundRect">
                <a:avLst>
                  <a:gd name="adj" fmla="val 50000"/>
                </a:avLst>
              </a:prstGeom>
              <a:solidFill>
                <a:schemeClr val="bg1"/>
              </a:solidFill>
              <a:ln w="6350">
                <a:solidFill>
                  <a:srgbClr val="FF6903"/>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51" name="Group 150">
                <a:extLst>
                  <a:ext uri="{FF2B5EF4-FFF2-40B4-BE49-F238E27FC236}">
                    <a16:creationId xmlns:a16="http://schemas.microsoft.com/office/drawing/2014/main" id="{5DF7D7E1-5087-7245-B01B-A59743AE02F6}"/>
                  </a:ext>
                </a:extLst>
              </p:cNvPr>
              <p:cNvGrpSpPr/>
              <p:nvPr/>
            </p:nvGrpSpPr>
            <p:grpSpPr>
              <a:xfrm flipH="1">
                <a:off x="560299" y="1592231"/>
                <a:ext cx="1217255" cy="621475"/>
                <a:chOff x="1070182" y="1606470"/>
                <a:chExt cx="1217255" cy="621475"/>
              </a:xfrm>
            </p:grpSpPr>
            <p:sp>
              <p:nvSpPr>
                <p:cNvPr id="153" name="Freeform: Shape 152">
                  <a:extLst>
                    <a:ext uri="{FF2B5EF4-FFF2-40B4-BE49-F238E27FC236}">
                      <a16:creationId xmlns:a16="http://schemas.microsoft.com/office/drawing/2014/main" id="{0FD2EC50-23BC-944C-9891-90E601E686EB}"/>
                    </a:ext>
                  </a:extLst>
                </p:cNvPr>
                <p:cNvSpPr/>
                <p:nvPr/>
              </p:nvSpPr>
              <p:spPr>
                <a:xfrm rot="18849954">
                  <a:off x="1356829" y="1319823"/>
                  <a:ext cx="581720" cy="1155013"/>
                </a:xfrm>
                <a:custGeom>
                  <a:avLst/>
                  <a:gdLst>
                    <a:gd name="connsiteX0" fmla="*/ 290635 w 1030553"/>
                    <a:gd name="connsiteY0" fmla="*/ 50076 h 2025916"/>
                    <a:gd name="connsiteX1" fmla="*/ 978859 w 1030553"/>
                    <a:gd name="connsiteY1" fmla="*/ 1392638 h 2025916"/>
                    <a:gd name="connsiteX2" fmla="*/ 774811 w 1030553"/>
                    <a:gd name="connsiteY2" fmla="*/ 2025916 h 2025916"/>
                    <a:gd name="connsiteX3" fmla="*/ 774811 w 1030553"/>
                    <a:gd name="connsiteY3" fmla="*/ 1025331 h 2025916"/>
                    <a:gd name="connsiteX4" fmla="*/ 25245 w 1030553"/>
                    <a:gd name="connsiteY4" fmla="*/ 6491 h 2025916"/>
                    <a:gd name="connsiteX5" fmla="*/ 0 w 1030553"/>
                    <a:gd name="connsiteY5" fmla="*/ 0 h 2025916"/>
                    <a:gd name="connsiteX6" fmla="*/ 79352 w 1030553"/>
                    <a:gd name="connsiteY6" fmla="*/ 4770 h 2025916"/>
                    <a:gd name="connsiteX7" fmla="*/ 290635 w 1030553"/>
                    <a:gd name="connsiteY7" fmla="*/ 50076 h 202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53" h="2025916">
                      <a:moveTo>
                        <a:pt x="290635" y="50076"/>
                      </a:moveTo>
                      <a:cubicBezTo>
                        <a:pt x="851421" y="230767"/>
                        <a:pt x="1159550" y="831853"/>
                        <a:pt x="978859" y="1392638"/>
                      </a:cubicBezTo>
                      <a:lnTo>
                        <a:pt x="774811" y="2025916"/>
                      </a:lnTo>
                      <a:lnTo>
                        <a:pt x="774811" y="1025331"/>
                      </a:lnTo>
                      <a:cubicBezTo>
                        <a:pt x="774811" y="546624"/>
                        <a:pt x="459505" y="141561"/>
                        <a:pt x="25245" y="6491"/>
                      </a:cubicBezTo>
                      <a:lnTo>
                        <a:pt x="0" y="0"/>
                      </a:lnTo>
                      <a:lnTo>
                        <a:pt x="79352" y="4770"/>
                      </a:lnTo>
                      <a:cubicBezTo>
                        <a:pt x="149809" y="12542"/>
                        <a:pt x="220537" y="27490"/>
                        <a:pt x="290635" y="50076"/>
                      </a:cubicBezTo>
                      <a:close/>
                    </a:path>
                  </a:pathLst>
                </a:custGeom>
                <a:solidFill>
                  <a:srgbClr val="FF6903"/>
                </a:solidFill>
                <a:ln w="12700">
                  <a:no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4" name="Oval 153">
                  <a:extLst>
                    <a:ext uri="{FF2B5EF4-FFF2-40B4-BE49-F238E27FC236}">
                      <a16:creationId xmlns:a16="http://schemas.microsoft.com/office/drawing/2014/main" id="{94354749-93A6-057B-14A3-76183458E8A3}"/>
                    </a:ext>
                  </a:extLst>
                </p:cNvPr>
                <p:cNvSpPr/>
                <p:nvPr/>
              </p:nvSpPr>
              <p:spPr>
                <a:xfrm>
                  <a:off x="1795861" y="1731453"/>
                  <a:ext cx="491576" cy="496492"/>
                </a:xfrm>
                <a:prstGeom prst="ellipse">
                  <a:avLst/>
                </a:prstGeom>
                <a:solidFill>
                  <a:srgbClr val="FF6903"/>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52" name="Rectangle 151">
                <a:extLst>
                  <a:ext uri="{FF2B5EF4-FFF2-40B4-BE49-F238E27FC236}">
                    <a16:creationId xmlns:a16="http://schemas.microsoft.com/office/drawing/2014/main" id="{0CC7A4DA-C829-31A6-EF0E-A73CA0A17203}"/>
                  </a:ext>
                </a:extLst>
              </p:cNvPr>
              <p:cNvSpPr/>
              <p:nvPr/>
            </p:nvSpPr>
            <p:spPr>
              <a:xfrm>
                <a:off x="866190" y="2283029"/>
                <a:ext cx="1152158" cy="419695"/>
              </a:xfrm>
              <a:prstGeom prst="rect">
                <a:avLst/>
              </a:prstGeom>
            </p:spPr>
            <p:txBody>
              <a:bodyPr wrap="square">
                <a:spAutoFit/>
              </a:bodyPr>
              <a:lstStyle/>
              <a:p>
                <a:pPr algn="ctr"/>
                <a:r>
                  <a:rPr lang="en-US" sz="1200" dirty="0">
                    <a:solidFill>
                      <a:srgbClr val="FF6903"/>
                    </a:solidFill>
                    <a:effectLst>
                      <a:outerShdw blurRad="38100" dist="38100" dir="2700000" algn="tl">
                        <a:srgbClr val="000000">
                          <a:alpha val="43137"/>
                        </a:srgbClr>
                      </a:outerShdw>
                    </a:effectLst>
                    <a:latin typeface="Montserrat Medium" panose="00000600000000000000" pitchFamily="50" charset="0"/>
                    <a:cs typeface="Arial" panose="020B0604020202020204" pitchFamily="34" charset="0"/>
                  </a:rPr>
                  <a:t>Marketing Automation</a:t>
                </a:r>
              </a:p>
            </p:txBody>
          </p:sp>
        </p:grpSp>
        <p:grpSp>
          <p:nvGrpSpPr>
            <p:cNvPr id="114" name="Group 113">
              <a:extLst>
                <a:ext uri="{FF2B5EF4-FFF2-40B4-BE49-F238E27FC236}">
                  <a16:creationId xmlns:a16="http://schemas.microsoft.com/office/drawing/2014/main" id="{8ADB60C4-06C8-9923-D4AE-0B3A428D4BB9}"/>
                </a:ext>
              </a:extLst>
            </p:cNvPr>
            <p:cNvGrpSpPr/>
            <p:nvPr/>
          </p:nvGrpSpPr>
          <p:grpSpPr>
            <a:xfrm>
              <a:off x="6273027" y="1413654"/>
              <a:ext cx="1632564" cy="2067803"/>
              <a:chOff x="560299" y="1556464"/>
              <a:chExt cx="1484150" cy="1879821"/>
            </a:xfrm>
          </p:grpSpPr>
          <p:sp>
            <p:nvSpPr>
              <p:cNvPr id="145" name="Rectangle: Rounded Corners 6">
                <a:extLst>
                  <a:ext uri="{FF2B5EF4-FFF2-40B4-BE49-F238E27FC236}">
                    <a16:creationId xmlns:a16="http://schemas.microsoft.com/office/drawing/2014/main" id="{AE2CD082-7DE4-526A-457E-FF7E2813B1DF}"/>
                  </a:ext>
                </a:extLst>
              </p:cNvPr>
              <p:cNvSpPr/>
              <p:nvPr/>
            </p:nvSpPr>
            <p:spPr>
              <a:xfrm rot="21549954">
                <a:off x="840088" y="1556464"/>
                <a:ext cx="1204361" cy="1879821"/>
              </a:xfrm>
              <a:prstGeom prst="roundRect">
                <a:avLst>
                  <a:gd name="adj" fmla="val 50000"/>
                </a:avLst>
              </a:prstGeom>
              <a:solidFill>
                <a:schemeClr val="bg1"/>
              </a:solidFill>
              <a:ln w="6350">
                <a:solidFill>
                  <a:srgbClr val="FF6903"/>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46" name="Group 145">
                <a:extLst>
                  <a:ext uri="{FF2B5EF4-FFF2-40B4-BE49-F238E27FC236}">
                    <a16:creationId xmlns:a16="http://schemas.microsoft.com/office/drawing/2014/main" id="{0D987ADC-F7BC-D6C5-9250-4F89C99759ED}"/>
                  </a:ext>
                </a:extLst>
              </p:cNvPr>
              <p:cNvGrpSpPr/>
              <p:nvPr/>
            </p:nvGrpSpPr>
            <p:grpSpPr>
              <a:xfrm flipH="1">
                <a:off x="560299" y="1592231"/>
                <a:ext cx="1217255" cy="621475"/>
                <a:chOff x="1070182" y="1606470"/>
                <a:chExt cx="1217255" cy="621475"/>
              </a:xfrm>
            </p:grpSpPr>
            <p:sp>
              <p:nvSpPr>
                <p:cNvPr id="148" name="Freeform: Shape 147">
                  <a:extLst>
                    <a:ext uri="{FF2B5EF4-FFF2-40B4-BE49-F238E27FC236}">
                      <a16:creationId xmlns:a16="http://schemas.microsoft.com/office/drawing/2014/main" id="{4668A821-955C-5D08-0A6F-078AE6904652}"/>
                    </a:ext>
                  </a:extLst>
                </p:cNvPr>
                <p:cNvSpPr/>
                <p:nvPr/>
              </p:nvSpPr>
              <p:spPr>
                <a:xfrm rot="18849954">
                  <a:off x="1356829" y="1319823"/>
                  <a:ext cx="581720" cy="1155013"/>
                </a:xfrm>
                <a:custGeom>
                  <a:avLst/>
                  <a:gdLst>
                    <a:gd name="connsiteX0" fmla="*/ 290635 w 1030553"/>
                    <a:gd name="connsiteY0" fmla="*/ 50076 h 2025916"/>
                    <a:gd name="connsiteX1" fmla="*/ 978859 w 1030553"/>
                    <a:gd name="connsiteY1" fmla="*/ 1392638 h 2025916"/>
                    <a:gd name="connsiteX2" fmla="*/ 774811 w 1030553"/>
                    <a:gd name="connsiteY2" fmla="*/ 2025916 h 2025916"/>
                    <a:gd name="connsiteX3" fmla="*/ 774811 w 1030553"/>
                    <a:gd name="connsiteY3" fmla="*/ 1025331 h 2025916"/>
                    <a:gd name="connsiteX4" fmla="*/ 25245 w 1030553"/>
                    <a:gd name="connsiteY4" fmla="*/ 6491 h 2025916"/>
                    <a:gd name="connsiteX5" fmla="*/ 0 w 1030553"/>
                    <a:gd name="connsiteY5" fmla="*/ 0 h 2025916"/>
                    <a:gd name="connsiteX6" fmla="*/ 79352 w 1030553"/>
                    <a:gd name="connsiteY6" fmla="*/ 4770 h 2025916"/>
                    <a:gd name="connsiteX7" fmla="*/ 290635 w 1030553"/>
                    <a:gd name="connsiteY7" fmla="*/ 50076 h 202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53" h="2025916">
                      <a:moveTo>
                        <a:pt x="290635" y="50076"/>
                      </a:moveTo>
                      <a:cubicBezTo>
                        <a:pt x="851421" y="230767"/>
                        <a:pt x="1159550" y="831853"/>
                        <a:pt x="978859" y="1392638"/>
                      </a:cubicBezTo>
                      <a:lnTo>
                        <a:pt x="774811" y="2025916"/>
                      </a:lnTo>
                      <a:lnTo>
                        <a:pt x="774811" y="1025331"/>
                      </a:lnTo>
                      <a:cubicBezTo>
                        <a:pt x="774811" y="546624"/>
                        <a:pt x="459505" y="141561"/>
                        <a:pt x="25245" y="6491"/>
                      </a:cubicBezTo>
                      <a:lnTo>
                        <a:pt x="0" y="0"/>
                      </a:lnTo>
                      <a:lnTo>
                        <a:pt x="79352" y="4770"/>
                      </a:lnTo>
                      <a:cubicBezTo>
                        <a:pt x="149809" y="12542"/>
                        <a:pt x="220537" y="27490"/>
                        <a:pt x="290635" y="50076"/>
                      </a:cubicBezTo>
                      <a:close/>
                    </a:path>
                  </a:pathLst>
                </a:custGeom>
                <a:solidFill>
                  <a:srgbClr val="FF6903"/>
                </a:solidFill>
                <a:ln w="12700">
                  <a:no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9" name="Oval 148">
                  <a:extLst>
                    <a:ext uri="{FF2B5EF4-FFF2-40B4-BE49-F238E27FC236}">
                      <a16:creationId xmlns:a16="http://schemas.microsoft.com/office/drawing/2014/main" id="{FD54E7B4-A23F-740D-DB62-EFADEE4D2E41}"/>
                    </a:ext>
                  </a:extLst>
                </p:cNvPr>
                <p:cNvSpPr/>
                <p:nvPr/>
              </p:nvSpPr>
              <p:spPr>
                <a:xfrm>
                  <a:off x="1795861" y="1731453"/>
                  <a:ext cx="491576" cy="496492"/>
                </a:xfrm>
                <a:prstGeom prst="ellipse">
                  <a:avLst/>
                </a:prstGeom>
                <a:solidFill>
                  <a:srgbClr val="FF6903"/>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47" name="Rectangle 146">
                <a:extLst>
                  <a:ext uri="{FF2B5EF4-FFF2-40B4-BE49-F238E27FC236}">
                    <a16:creationId xmlns:a16="http://schemas.microsoft.com/office/drawing/2014/main" id="{1FC23E7D-E8FF-C9A4-387A-88B81A8D8BEB}"/>
                  </a:ext>
                </a:extLst>
              </p:cNvPr>
              <p:cNvSpPr/>
              <p:nvPr/>
            </p:nvSpPr>
            <p:spPr>
              <a:xfrm>
                <a:off x="875168" y="2283029"/>
                <a:ext cx="1134200" cy="419695"/>
              </a:xfrm>
              <a:prstGeom prst="rect">
                <a:avLst/>
              </a:prstGeom>
            </p:spPr>
            <p:txBody>
              <a:bodyPr wrap="square">
                <a:spAutoFit/>
              </a:bodyPr>
              <a:lstStyle/>
              <a:p>
                <a:pPr algn="ctr"/>
                <a:r>
                  <a:rPr lang="en-US" sz="1200" dirty="0">
                    <a:solidFill>
                      <a:srgbClr val="FF6903"/>
                    </a:solidFill>
                    <a:effectLst>
                      <a:outerShdw blurRad="38100" dist="38100" dir="2700000" algn="tl">
                        <a:srgbClr val="000000">
                          <a:alpha val="43137"/>
                        </a:srgbClr>
                      </a:outerShdw>
                    </a:effectLst>
                    <a:latin typeface="Montserrat Medium" panose="00000600000000000000" pitchFamily="50" charset="0"/>
                    <a:cs typeface="Arial" panose="020B0604020202020204" pitchFamily="34" charset="0"/>
                  </a:rPr>
                  <a:t>Search Marketing</a:t>
                </a:r>
              </a:p>
            </p:txBody>
          </p:sp>
        </p:grpSp>
        <p:grpSp>
          <p:nvGrpSpPr>
            <p:cNvPr id="115" name="Group 114">
              <a:extLst>
                <a:ext uri="{FF2B5EF4-FFF2-40B4-BE49-F238E27FC236}">
                  <a16:creationId xmlns:a16="http://schemas.microsoft.com/office/drawing/2014/main" id="{B444B088-3F62-F745-205E-1898E3E5C874}"/>
                </a:ext>
              </a:extLst>
            </p:cNvPr>
            <p:cNvGrpSpPr/>
            <p:nvPr/>
          </p:nvGrpSpPr>
          <p:grpSpPr>
            <a:xfrm>
              <a:off x="8274296" y="1413654"/>
              <a:ext cx="1632564" cy="2067803"/>
              <a:chOff x="560299" y="1556464"/>
              <a:chExt cx="1484150" cy="1879821"/>
            </a:xfrm>
          </p:grpSpPr>
          <p:sp>
            <p:nvSpPr>
              <p:cNvPr id="140" name="Rectangle: Rounded Corners 6">
                <a:extLst>
                  <a:ext uri="{FF2B5EF4-FFF2-40B4-BE49-F238E27FC236}">
                    <a16:creationId xmlns:a16="http://schemas.microsoft.com/office/drawing/2014/main" id="{E0EF5000-7241-1195-D0D9-DF0524949DC2}"/>
                  </a:ext>
                </a:extLst>
              </p:cNvPr>
              <p:cNvSpPr/>
              <p:nvPr/>
            </p:nvSpPr>
            <p:spPr>
              <a:xfrm rot="21549954">
                <a:off x="840088" y="1556464"/>
                <a:ext cx="1204361" cy="1879821"/>
              </a:xfrm>
              <a:prstGeom prst="roundRect">
                <a:avLst>
                  <a:gd name="adj" fmla="val 50000"/>
                </a:avLst>
              </a:prstGeom>
              <a:solidFill>
                <a:schemeClr val="bg1"/>
              </a:solidFill>
              <a:ln w="6350">
                <a:solidFill>
                  <a:srgbClr val="00146A"/>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41" name="Group 140">
                <a:extLst>
                  <a:ext uri="{FF2B5EF4-FFF2-40B4-BE49-F238E27FC236}">
                    <a16:creationId xmlns:a16="http://schemas.microsoft.com/office/drawing/2014/main" id="{230AC5CB-4B55-D905-B9D7-F2107C6A6344}"/>
                  </a:ext>
                </a:extLst>
              </p:cNvPr>
              <p:cNvGrpSpPr/>
              <p:nvPr/>
            </p:nvGrpSpPr>
            <p:grpSpPr>
              <a:xfrm flipH="1">
                <a:off x="560299" y="1592231"/>
                <a:ext cx="1217255" cy="621475"/>
                <a:chOff x="1070182" y="1606470"/>
                <a:chExt cx="1217255" cy="621475"/>
              </a:xfrm>
            </p:grpSpPr>
            <p:sp>
              <p:nvSpPr>
                <p:cNvPr id="143" name="Freeform: Shape 142">
                  <a:extLst>
                    <a:ext uri="{FF2B5EF4-FFF2-40B4-BE49-F238E27FC236}">
                      <a16:creationId xmlns:a16="http://schemas.microsoft.com/office/drawing/2014/main" id="{D3AF6B12-9E43-482C-5605-5008FFBE7059}"/>
                    </a:ext>
                  </a:extLst>
                </p:cNvPr>
                <p:cNvSpPr/>
                <p:nvPr/>
              </p:nvSpPr>
              <p:spPr>
                <a:xfrm rot="18849954">
                  <a:off x="1356829" y="1319823"/>
                  <a:ext cx="581720" cy="1155013"/>
                </a:xfrm>
                <a:custGeom>
                  <a:avLst/>
                  <a:gdLst>
                    <a:gd name="connsiteX0" fmla="*/ 290635 w 1030553"/>
                    <a:gd name="connsiteY0" fmla="*/ 50076 h 2025916"/>
                    <a:gd name="connsiteX1" fmla="*/ 978859 w 1030553"/>
                    <a:gd name="connsiteY1" fmla="*/ 1392638 h 2025916"/>
                    <a:gd name="connsiteX2" fmla="*/ 774811 w 1030553"/>
                    <a:gd name="connsiteY2" fmla="*/ 2025916 h 2025916"/>
                    <a:gd name="connsiteX3" fmla="*/ 774811 w 1030553"/>
                    <a:gd name="connsiteY3" fmla="*/ 1025331 h 2025916"/>
                    <a:gd name="connsiteX4" fmla="*/ 25245 w 1030553"/>
                    <a:gd name="connsiteY4" fmla="*/ 6491 h 2025916"/>
                    <a:gd name="connsiteX5" fmla="*/ 0 w 1030553"/>
                    <a:gd name="connsiteY5" fmla="*/ 0 h 2025916"/>
                    <a:gd name="connsiteX6" fmla="*/ 79352 w 1030553"/>
                    <a:gd name="connsiteY6" fmla="*/ 4770 h 2025916"/>
                    <a:gd name="connsiteX7" fmla="*/ 290635 w 1030553"/>
                    <a:gd name="connsiteY7" fmla="*/ 50076 h 202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53" h="2025916">
                      <a:moveTo>
                        <a:pt x="290635" y="50076"/>
                      </a:moveTo>
                      <a:cubicBezTo>
                        <a:pt x="851421" y="230767"/>
                        <a:pt x="1159550" y="831853"/>
                        <a:pt x="978859" y="1392638"/>
                      </a:cubicBezTo>
                      <a:lnTo>
                        <a:pt x="774811" y="2025916"/>
                      </a:lnTo>
                      <a:lnTo>
                        <a:pt x="774811" y="1025331"/>
                      </a:lnTo>
                      <a:cubicBezTo>
                        <a:pt x="774811" y="546624"/>
                        <a:pt x="459505" y="141561"/>
                        <a:pt x="25245" y="6491"/>
                      </a:cubicBezTo>
                      <a:lnTo>
                        <a:pt x="0" y="0"/>
                      </a:lnTo>
                      <a:lnTo>
                        <a:pt x="79352" y="4770"/>
                      </a:lnTo>
                      <a:cubicBezTo>
                        <a:pt x="149809" y="12542"/>
                        <a:pt x="220537" y="27490"/>
                        <a:pt x="290635" y="50076"/>
                      </a:cubicBezTo>
                      <a:close/>
                    </a:path>
                  </a:pathLst>
                </a:custGeom>
                <a:solidFill>
                  <a:srgbClr val="00146A"/>
                </a:solidFill>
                <a:ln w="12700">
                  <a:no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4" name="Oval 143">
                  <a:extLst>
                    <a:ext uri="{FF2B5EF4-FFF2-40B4-BE49-F238E27FC236}">
                      <a16:creationId xmlns:a16="http://schemas.microsoft.com/office/drawing/2014/main" id="{3D2AF9A3-D5E7-F105-7F92-4133DD5546F7}"/>
                    </a:ext>
                  </a:extLst>
                </p:cNvPr>
                <p:cNvSpPr/>
                <p:nvPr/>
              </p:nvSpPr>
              <p:spPr>
                <a:xfrm>
                  <a:off x="1795861" y="1731453"/>
                  <a:ext cx="491576" cy="496492"/>
                </a:xfrm>
                <a:prstGeom prst="ellipse">
                  <a:avLst/>
                </a:prstGeom>
                <a:solidFill>
                  <a:srgbClr val="00146A"/>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42" name="Rectangle 141">
                <a:extLst>
                  <a:ext uri="{FF2B5EF4-FFF2-40B4-BE49-F238E27FC236}">
                    <a16:creationId xmlns:a16="http://schemas.microsoft.com/office/drawing/2014/main" id="{2AAB098F-4B33-BC40-741F-E27219344B71}"/>
                  </a:ext>
                </a:extLst>
              </p:cNvPr>
              <p:cNvSpPr/>
              <p:nvPr/>
            </p:nvSpPr>
            <p:spPr>
              <a:xfrm>
                <a:off x="875168" y="2283029"/>
                <a:ext cx="1134200" cy="419695"/>
              </a:xfrm>
              <a:prstGeom prst="rect">
                <a:avLst/>
              </a:prstGeom>
            </p:spPr>
            <p:txBody>
              <a:bodyPr wrap="square">
                <a:spAutoFit/>
              </a:bodyPr>
              <a:lstStyle/>
              <a:p>
                <a:pPr algn="ctr"/>
                <a:r>
                  <a:rPr lang="en-US" sz="1200" dirty="0">
                    <a:solidFill>
                      <a:srgbClr val="00146A"/>
                    </a:solidFill>
                    <a:effectLst>
                      <a:outerShdw blurRad="38100" dist="38100" dir="2700000" algn="tl">
                        <a:srgbClr val="000000">
                          <a:alpha val="43137"/>
                        </a:srgbClr>
                      </a:outerShdw>
                    </a:effectLst>
                    <a:latin typeface="Montserrat Medium" panose="00000600000000000000" pitchFamily="50" charset="0"/>
                    <a:cs typeface="Arial" panose="020B0604020202020204" pitchFamily="34" charset="0"/>
                  </a:rPr>
                  <a:t>Online Reputation</a:t>
                </a:r>
              </a:p>
            </p:txBody>
          </p:sp>
        </p:grpSp>
        <p:grpSp>
          <p:nvGrpSpPr>
            <p:cNvPr id="116" name="Group 115">
              <a:extLst>
                <a:ext uri="{FF2B5EF4-FFF2-40B4-BE49-F238E27FC236}">
                  <a16:creationId xmlns:a16="http://schemas.microsoft.com/office/drawing/2014/main" id="{C97F3B9A-CDD3-06B3-D2BB-0C2986942DCA}"/>
                </a:ext>
              </a:extLst>
            </p:cNvPr>
            <p:cNvGrpSpPr/>
            <p:nvPr/>
          </p:nvGrpSpPr>
          <p:grpSpPr>
            <a:xfrm>
              <a:off x="10291359" y="1413654"/>
              <a:ext cx="1656356" cy="2067803"/>
              <a:chOff x="560299" y="1556464"/>
              <a:chExt cx="1505779" cy="1879821"/>
            </a:xfrm>
          </p:grpSpPr>
          <p:sp>
            <p:nvSpPr>
              <p:cNvPr id="135" name="Rectangle: Rounded Corners 6">
                <a:extLst>
                  <a:ext uri="{FF2B5EF4-FFF2-40B4-BE49-F238E27FC236}">
                    <a16:creationId xmlns:a16="http://schemas.microsoft.com/office/drawing/2014/main" id="{16A6054E-E9CD-71F4-DB34-83AA9BF8E5F8}"/>
                  </a:ext>
                </a:extLst>
              </p:cNvPr>
              <p:cNvSpPr/>
              <p:nvPr/>
            </p:nvSpPr>
            <p:spPr>
              <a:xfrm rot="21549954">
                <a:off x="840088" y="1556464"/>
                <a:ext cx="1204361" cy="1879821"/>
              </a:xfrm>
              <a:prstGeom prst="roundRect">
                <a:avLst>
                  <a:gd name="adj" fmla="val 50000"/>
                </a:avLst>
              </a:prstGeom>
              <a:solidFill>
                <a:schemeClr val="bg1"/>
              </a:solidFill>
              <a:ln w="6350">
                <a:solidFill>
                  <a:srgbClr val="C21071"/>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36" name="Group 135">
                <a:extLst>
                  <a:ext uri="{FF2B5EF4-FFF2-40B4-BE49-F238E27FC236}">
                    <a16:creationId xmlns:a16="http://schemas.microsoft.com/office/drawing/2014/main" id="{32A50C26-A0CD-9648-18CC-1EB922409E1A}"/>
                  </a:ext>
                </a:extLst>
              </p:cNvPr>
              <p:cNvGrpSpPr/>
              <p:nvPr/>
            </p:nvGrpSpPr>
            <p:grpSpPr>
              <a:xfrm flipH="1">
                <a:off x="560299" y="1592231"/>
                <a:ext cx="1217255" cy="621475"/>
                <a:chOff x="1070182" y="1606470"/>
                <a:chExt cx="1217255" cy="621475"/>
              </a:xfrm>
            </p:grpSpPr>
            <p:sp>
              <p:nvSpPr>
                <p:cNvPr id="138" name="Freeform: Shape 137">
                  <a:extLst>
                    <a:ext uri="{FF2B5EF4-FFF2-40B4-BE49-F238E27FC236}">
                      <a16:creationId xmlns:a16="http://schemas.microsoft.com/office/drawing/2014/main" id="{FAC01173-8DE5-3E2C-2DCE-9752BDAAAA3C}"/>
                    </a:ext>
                  </a:extLst>
                </p:cNvPr>
                <p:cNvSpPr/>
                <p:nvPr/>
              </p:nvSpPr>
              <p:spPr>
                <a:xfrm rot="18849954">
                  <a:off x="1356829" y="1319823"/>
                  <a:ext cx="581720" cy="1155013"/>
                </a:xfrm>
                <a:custGeom>
                  <a:avLst/>
                  <a:gdLst>
                    <a:gd name="connsiteX0" fmla="*/ 290635 w 1030553"/>
                    <a:gd name="connsiteY0" fmla="*/ 50076 h 2025916"/>
                    <a:gd name="connsiteX1" fmla="*/ 978859 w 1030553"/>
                    <a:gd name="connsiteY1" fmla="*/ 1392638 h 2025916"/>
                    <a:gd name="connsiteX2" fmla="*/ 774811 w 1030553"/>
                    <a:gd name="connsiteY2" fmla="*/ 2025916 h 2025916"/>
                    <a:gd name="connsiteX3" fmla="*/ 774811 w 1030553"/>
                    <a:gd name="connsiteY3" fmla="*/ 1025331 h 2025916"/>
                    <a:gd name="connsiteX4" fmla="*/ 25245 w 1030553"/>
                    <a:gd name="connsiteY4" fmla="*/ 6491 h 2025916"/>
                    <a:gd name="connsiteX5" fmla="*/ 0 w 1030553"/>
                    <a:gd name="connsiteY5" fmla="*/ 0 h 2025916"/>
                    <a:gd name="connsiteX6" fmla="*/ 79352 w 1030553"/>
                    <a:gd name="connsiteY6" fmla="*/ 4770 h 2025916"/>
                    <a:gd name="connsiteX7" fmla="*/ 290635 w 1030553"/>
                    <a:gd name="connsiteY7" fmla="*/ 50076 h 202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53" h="2025916">
                      <a:moveTo>
                        <a:pt x="290635" y="50076"/>
                      </a:moveTo>
                      <a:cubicBezTo>
                        <a:pt x="851421" y="230767"/>
                        <a:pt x="1159550" y="831853"/>
                        <a:pt x="978859" y="1392638"/>
                      </a:cubicBezTo>
                      <a:lnTo>
                        <a:pt x="774811" y="2025916"/>
                      </a:lnTo>
                      <a:lnTo>
                        <a:pt x="774811" y="1025331"/>
                      </a:lnTo>
                      <a:cubicBezTo>
                        <a:pt x="774811" y="546624"/>
                        <a:pt x="459505" y="141561"/>
                        <a:pt x="25245" y="6491"/>
                      </a:cubicBezTo>
                      <a:lnTo>
                        <a:pt x="0" y="0"/>
                      </a:lnTo>
                      <a:lnTo>
                        <a:pt x="79352" y="4770"/>
                      </a:lnTo>
                      <a:cubicBezTo>
                        <a:pt x="149809" y="12542"/>
                        <a:pt x="220537" y="27490"/>
                        <a:pt x="290635" y="50076"/>
                      </a:cubicBezTo>
                      <a:close/>
                    </a:path>
                  </a:pathLst>
                </a:custGeom>
                <a:solidFill>
                  <a:srgbClr val="C21071"/>
                </a:solidFill>
                <a:ln w="12700">
                  <a:no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9" name="Oval 138">
                  <a:extLst>
                    <a:ext uri="{FF2B5EF4-FFF2-40B4-BE49-F238E27FC236}">
                      <a16:creationId xmlns:a16="http://schemas.microsoft.com/office/drawing/2014/main" id="{61278038-DFD7-26C9-7385-F6E6F290F724}"/>
                    </a:ext>
                  </a:extLst>
                </p:cNvPr>
                <p:cNvSpPr/>
                <p:nvPr/>
              </p:nvSpPr>
              <p:spPr>
                <a:xfrm>
                  <a:off x="1795861" y="1731453"/>
                  <a:ext cx="491576" cy="496492"/>
                </a:xfrm>
                <a:prstGeom prst="ellipse">
                  <a:avLst/>
                </a:prstGeom>
                <a:solidFill>
                  <a:srgbClr val="C2107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37" name="Rectangle 136">
                <a:extLst>
                  <a:ext uri="{FF2B5EF4-FFF2-40B4-BE49-F238E27FC236}">
                    <a16:creationId xmlns:a16="http://schemas.microsoft.com/office/drawing/2014/main" id="{01598D31-0197-00D4-002D-055FA4A0D5DF}"/>
                  </a:ext>
                </a:extLst>
              </p:cNvPr>
              <p:cNvSpPr/>
              <p:nvPr/>
            </p:nvSpPr>
            <p:spPr>
              <a:xfrm>
                <a:off x="818458" y="2283029"/>
                <a:ext cx="1247620" cy="419695"/>
              </a:xfrm>
              <a:prstGeom prst="rect">
                <a:avLst/>
              </a:prstGeom>
            </p:spPr>
            <p:txBody>
              <a:bodyPr wrap="square">
                <a:spAutoFit/>
              </a:bodyPr>
              <a:lstStyle/>
              <a:p>
                <a:pPr algn="ctr"/>
                <a:r>
                  <a:rPr lang="en-US" sz="1200" dirty="0">
                    <a:solidFill>
                      <a:srgbClr val="C21071"/>
                    </a:solidFill>
                    <a:effectLst>
                      <a:outerShdw blurRad="38100" dist="38100" dir="2700000" algn="tl">
                        <a:srgbClr val="000000">
                          <a:alpha val="43137"/>
                        </a:srgbClr>
                      </a:outerShdw>
                    </a:effectLst>
                    <a:latin typeface="Montserrat Medium" panose="00000600000000000000" pitchFamily="50" charset="0"/>
                    <a:cs typeface="Arial" panose="020B0604020202020204" pitchFamily="34" charset="0"/>
                  </a:rPr>
                  <a:t>Database Management</a:t>
                </a:r>
              </a:p>
            </p:txBody>
          </p:sp>
        </p:grpSp>
        <p:grpSp>
          <p:nvGrpSpPr>
            <p:cNvPr id="117" name="Group 116">
              <a:extLst>
                <a:ext uri="{FF2B5EF4-FFF2-40B4-BE49-F238E27FC236}">
                  <a16:creationId xmlns:a16="http://schemas.microsoft.com/office/drawing/2014/main" id="{B8B42616-43AE-4D12-78C2-2A050C6C72DE}"/>
                </a:ext>
              </a:extLst>
            </p:cNvPr>
            <p:cNvGrpSpPr/>
            <p:nvPr/>
          </p:nvGrpSpPr>
          <p:grpSpPr>
            <a:xfrm>
              <a:off x="6273027" y="3930902"/>
              <a:ext cx="1761172" cy="2067803"/>
              <a:chOff x="560299" y="1556464"/>
              <a:chExt cx="1601066" cy="1879821"/>
            </a:xfrm>
          </p:grpSpPr>
          <p:sp>
            <p:nvSpPr>
              <p:cNvPr id="130" name="Rectangle: Rounded Corners 6">
                <a:extLst>
                  <a:ext uri="{FF2B5EF4-FFF2-40B4-BE49-F238E27FC236}">
                    <a16:creationId xmlns:a16="http://schemas.microsoft.com/office/drawing/2014/main" id="{85DA24D3-3971-806D-4305-D9E88BFA7311}"/>
                  </a:ext>
                </a:extLst>
              </p:cNvPr>
              <p:cNvSpPr/>
              <p:nvPr/>
            </p:nvSpPr>
            <p:spPr>
              <a:xfrm rot="21549954">
                <a:off x="840088" y="1556464"/>
                <a:ext cx="1204361" cy="1879821"/>
              </a:xfrm>
              <a:prstGeom prst="roundRect">
                <a:avLst>
                  <a:gd name="adj" fmla="val 50000"/>
                </a:avLst>
              </a:prstGeom>
              <a:solidFill>
                <a:schemeClr val="bg1"/>
              </a:solidFill>
              <a:ln w="6350">
                <a:solidFill>
                  <a:srgbClr val="FFB703"/>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31" name="Group 130">
                <a:extLst>
                  <a:ext uri="{FF2B5EF4-FFF2-40B4-BE49-F238E27FC236}">
                    <a16:creationId xmlns:a16="http://schemas.microsoft.com/office/drawing/2014/main" id="{DD91DBD0-2E4D-22B9-B382-3B77A7DB7612}"/>
                  </a:ext>
                </a:extLst>
              </p:cNvPr>
              <p:cNvGrpSpPr/>
              <p:nvPr/>
            </p:nvGrpSpPr>
            <p:grpSpPr>
              <a:xfrm flipH="1">
                <a:off x="560299" y="1592231"/>
                <a:ext cx="1217255" cy="621475"/>
                <a:chOff x="1070182" y="1606470"/>
                <a:chExt cx="1217255" cy="621475"/>
              </a:xfrm>
            </p:grpSpPr>
            <p:sp>
              <p:nvSpPr>
                <p:cNvPr id="133" name="Freeform: Shape 132">
                  <a:extLst>
                    <a:ext uri="{FF2B5EF4-FFF2-40B4-BE49-F238E27FC236}">
                      <a16:creationId xmlns:a16="http://schemas.microsoft.com/office/drawing/2014/main" id="{174D86B3-ECF9-4038-0563-1AC8D520431A}"/>
                    </a:ext>
                  </a:extLst>
                </p:cNvPr>
                <p:cNvSpPr/>
                <p:nvPr/>
              </p:nvSpPr>
              <p:spPr>
                <a:xfrm rot="18849954">
                  <a:off x="1356829" y="1319823"/>
                  <a:ext cx="581720" cy="1155013"/>
                </a:xfrm>
                <a:custGeom>
                  <a:avLst/>
                  <a:gdLst>
                    <a:gd name="connsiteX0" fmla="*/ 290635 w 1030553"/>
                    <a:gd name="connsiteY0" fmla="*/ 50076 h 2025916"/>
                    <a:gd name="connsiteX1" fmla="*/ 978859 w 1030553"/>
                    <a:gd name="connsiteY1" fmla="*/ 1392638 h 2025916"/>
                    <a:gd name="connsiteX2" fmla="*/ 774811 w 1030553"/>
                    <a:gd name="connsiteY2" fmla="*/ 2025916 h 2025916"/>
                    <a:gd name="connsiteX3" fmla="*/ 774811 w 1030553"/>
                    <a:gd name="connsiteY3" fmla="*/ 1025331 h 2025916"/>
                    <a:gd name="connsiteX4" fmla="*/ 25245 w 1030553"/>
                    <a:gd name="connsiteY4" fmla="*/ 6491 h 2025916"/>
                    <a:gd name="connsiteX5" fmla="*/ 0 w 1030553"/>
                    <a:gd name="connsiteY5" fmla="*/ 0 h 2025916"/>
                    <a:gd name="connsiteX6" fmla="*/ 79352 w 1030553"/>
                    <a:gd name="connsiteY6" fmla="*/ 4770 h 2025916"/>
                    <a:gd name="connsiteX7" fmla="*/ 290635 w 1030553"/>
                    <a:gd name="connsiteY7" fmla="*/ 50076 h 202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53" h="2025916">
                      <a:moveTo>
                        <a:pt x="290635" y="50076"/>
                      </a:moveTo>
                      <a:cubicBezTo>
                        <a:pt x="851421" y="230767"/>
                        <a:pt x="1159550" y="831853"/>
                        <a:pt x="978859" y="1392638"/>
                      </a:cubicBezTo>
                      <a:lnTo>
                        <a:pt x="774811" y="2025916"/>
                      </a:lnTo>
                      <a:lnTo>
                        <a:pt x="774811" y="1025331"/>
                      </a:lnTo>
                      <a:cubicBezTo>
                        <a:pt x="774811" y="546624"/>
                        <a:pt x="459505" y="141561"/>
                        <a:pt x="25245" y="6491"/>
                      </a:cubicBezTo>
                      <a:lnTo>
                        <a:pt x="0" y="0"/>
                      </a:lnTo>
                      <a:lnTo>
                        <a:pt x="79352" y="4770"/>
                      </a:lnTo>
                      <a:cubicBezTo>
                        <a:pt x="149809" y="12542"/>
                        <a:pt x="220537" y="27490"/>
                        <a:pt x="290635" y="50076"/>
                      </a:cubicBezTo>
                      <a:close/>
                    </a:path>
                  </a:pathLst>
                </a:custGeom>
                <a:solidFill>
                  <a:srgbClr val="FFB703"/>
                </a:solidFill>
                <a:ln w="12700">
                  <a:no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4" name="Oval 133">
                  <a:extLst>
                    <a:ext uri="{FF2B5EF4-FFF2-40B4-BE49-F238E27FC236}">
                      <a16:creationId xmlns:a16="http://schemas.microsoft.com/office/drawing/2014/main" id="{174BAFA7-6101-FF30-1A6B-407980DBAAA3}"/>
                    </a:ext>
                  </a:extLst>
                </p:cNvPr>
                <p:cNvSpPr/>
                <p:nvPr/>
              </p:nvSpPr>
              <p:spPr>
                <a:xfrm>
                  <a:off x="1795861" y="1731453"/>
                  <a:ext cx="491576" cy="496492"/>
                </a:xfrm>
                <a:prstGeom prst="ellipse">
                  <a:avLst/>
                </a:prstGeom>
                <a:solidFill>
                  <a:srgbClr val="FFB703"/>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32" name="Rectangle 131">
                <a:extLst>
                  <a:ext uri="{FF2B5EF4-FFF2-40B4-BE49-F238E27FC236}">
                    <a16:creationId xmlns:a16="http://schemas.microsoft.com/office/drawing/2014/main" id="{3E67E1FD-4017-B1F6-613D-2164E1F18A75}"/>
                  </a:ext>
                </a:extLst>
              </p:cNvPr>
              <p:cNvSpPr/>
              <p:nvPr/>
            </p:nvSpPr>
            <p:spPr>
              <a:xfrm>
                <a:off x="723173" y="2283029"/>
                <a:ext cx="1438192" cy="419695"/>
              </a:xfrm>
              <a:prstGeom prst="rect">
                <a:avLst/>
              </a:prstGeom>
            </p:spPr>
            <p:txBody>
              <a:bodyPr wrap="square">
                <a:spAutoFit/>
              </a:bodyPr>
              <a:lstStyle/>
              <a:p>
                <a:pPr algn="ctr"/>
                <a:r>
                  <a:rPr lang="en-US" sz="1200" dirty="0">
                    <a:solidFill>
                      <a:srgbClr val="FFB703"/>
                    </a:solidFill>
                    <a:effectLst>
                      <a:outerShdw blurRad="38100" dist="38100" dir="2700000" algn="tl">
                        <a:srgbClr val="000000">
                          <a:alpha val="43137"/>
                        </a:srgbClr>
                      </a:outerShdw>
                    </a:effectLst>
                    <a:latin typeface="Montserrat Medium" panose="00000600000000000000" pitchFamily="50" charset="0"/>
                    <a:cs typeface="Arial" panose="020B0604020202020204" pitchFamily="34" charset="0"/>
                  </a:rPr>
                  <a:t>Web Development</a:t>
                </a:r>
              </a:p>
            </p:txBody>
          </p:sp>
        </p:grpSp>
        <p:grpSp>
          <p:nvGrpSpPr>
            <p:cNvPr id="118" name="Group 117">
              <a:extLst>
                <a:ext uri="{FF2B5EF4-FFF2-40B4-BE49-F238E27FC236}">
                  <a16:creationId xmlns:a16="http://schemas.microsoft.com/office/drawing/2014/main" id="{D6D7CAE3-BF09-9396-DAC1-23DCE5C8999D}"/>
                </a:ext>
              </a:extLst>
            </p:cNvPr>
            <p:cNvGrpSpPr/>
            <p:nvPr/>
          </p:nvGrpSpPr>
          <p:grpSpPr>
            <a:xfrm>
              <a:off x="8274296" y="3930902"/>
              <a:ext cx="1632564" cy="2067803"/>
              <a:chOff x="560299" y="1556464"/>
              <a:chExt cx="1484150" cy="1879821"/>
            </a:xfrm>
          </p:grpSpPr>
          <p:sp>
            <p:nvSpPr>
              <p:cNvPr id="125" name="Rectangle: Rounded Corners 6">
                <a:extLst>
                  <a:ext uri="{FF2B5EF4-FFF2-40B4-BE49-F238E27FC236}">
                    <a16:creationId xmlns:a16="http://schemas.microsoft.com/office/drawing/2014/main" id="{BD4E868C-DCF6-5111-3D04-E0C2E08C846A}"/>
                  </a:ext>
                </a:extLst>
              </p:cNvPr>
              <p:cNvSpPr/>
              <p:nvPr/>
            </p:nvSpPr>
            <p:spPr>
              <a:xfrm rot="21549954">
                <a:off x="840088" y="1556464"/>
                <a:ext cx="1204361" cy="1879821"/>
              </a:xfrm>
              <a:prstGeom prst="roundRect">
                <a:avLst>
                  <a:gd name="adj" fmla="val 50000"/>
                </a:avLst>
              </a:prstGeom>
              <a:solidFill>
                <a:schemeClr val="bg1"/>
              </a:solidFill>
              <a:ln w="6350">
                <a:solidFill>
                  <a:srgbClr val="E8033A"/>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26" name="Group 125">
                <a:extLst>
                  <a:ext uri="{FF2B5EF4-FFF2-40B4-BE49-F238E27FC236}">
                    <a16:creationId xmlns:a16="http://schemas.microsoft.com/office/drawing/2014/main" id="{C7BEA4A4-353C-E504-DEFC-CC4E87B0B0E0}"/>
                  </a:ext>
                </a:extLst>
              </p:cNvPr>
              <p:cNvGrpSpPr/>
              <p:nvPr/>
            </p:nvGrpSpPr>
            <p:grpSpPr>
              <a:xfrm flipH="1">
                <a:off x="560299" y="1592231"/>
                <a:ext cx="1217255" cy="621475"/>
                <a:chOff x="1070182" y="1606470"/>
                <a:chExt cx="1217255" cy="621475"/>
              </a:xfrm>
            </p:grpSpPr>
            <p:sp>
              <p:nvSpPr>
                <p:cNvPr id="128" name="Freeform: Shape 127">
                  <a:extLst>
                    <a:ext uri="{FF2B5EF4-FFF2-40B4-BE49-F238E27FC236}">
                      <a16:creationId xmlns:a16="http://schemas.microsoft.com/office/drawing/2014/main" id="{050B163D-FA8E-8E6F-199D-BA943161D711}"/>
                    </a:ext>
                  </a:extLst>
                </p:cNvPr>
                <p:cNvSpPr/>
                <p:nvPr/>
              </p:nvSpPr>
              <p:spPr>
                <a:xfrm rot="18849954">
                  <a:off x="1356829" y="1319823"/>
                  <a:ext cx="581720" cy="1155013"/>
                </a:xfrm>
                <a:custGeom>
                  <a:avLst/>
                  <a:gdLst>
                    <a:gd name="connsiteX0" fmla="*/ 290635 w 1030553"/>
                    <a:gd name="connsiteY0" fmla="*/ 50076 h 2025916"/>
                    <a:gd name="connsiteX1" fmla="*/ 978859 w 1030553"/>
                    <a:gd name="connsiteY1" fmla="*/ 1392638 h 2025916"/>
                    <a:gd name="connsiteX2" fmla="*/ 774811 w 1030553"/>
                    <a:gd name="connsiteY2" fmla="*/ 2025916 h 2025916"/>
                    <a:gd name="connsiteX3" fmla="*/ 774811 w 1030553"/>
                    <a:gd name="connsiteY3" fmla="*/ 1025331 h 2025916"/>
                    <a:gd name="connsiteX4" fmla="*/ 25245 w 1030553"/>
                    <a:gd name="connsiteY4" fmla="*/ 6491 h 2025916"/>
                    <a:gd name="connsiteX5" fmla="*/ 0 w 1030553"/>
                    <a:gd name="connsiteY5" fmla="*/ 0 h 2025916"/>
                    <a:gd name="connsiteX6" fmla="*/ 79352 w 1030553"/>
                    <a:gd name="connsiteY6" fmla="*/ 4770 h 2025916"/>
                    <a:gd name="connsiteX7" fmla="*/ 290635 w 1030553"/>
                    <a:gd name="connsiteY7" fmla="*/ 50076 h 202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53" h="2025916">
                      <a:moveTo>
                        <a:pt x="290635" y="50076"/>
                      </a:moveTo>
                      <a:cubicBezTo>
                        <a:pt x="851421" y="230767"/>
                        <a:pt x="1159550" y="831853"/>
                        <a:pt x="978859" y="1392638"/>
                      </a:cubicBezTo>
                      <a:lnTo>
                        <a:pt x="774811" y="2025916"/>
                      </a:lnTo>
                      <a:lnTo>
                        <a:pt x="774811" y="1025331"/>
                      </a:lnTo>
                      <a:cubicBezTo>
                        <a:pt x="774811" y="546624"/>
                        <a:pt x="459505" y="141561"/>
                        <a:pt x="25245" y="6491"/>
                      </a:cubicBezTo>
                      <a:lnTo>
                        <a:pt x="0" y="0"/>
                      </a:lnTo>
                      <a:lnTo>
                        <a:pt x="79352" y="4770"/>
                      </a:lnTo>
                      <a:cubicBezTo>
                        <a:pt x="149809" y="12542"/>
                        <a:pt x="220537" y="27490"/>
                        <a:pt x="290635" y="50076"/>
                      </a:cubicBezTo>
                      <a:close/>
                    </a:path>
                  </a:pathLst>
                </a:custGeom>
                <a:solidFill>
                  <a:srgbClr val="E8033A"/>
                </a:solidFill>
                <a:ln w="12700">
                  <a:no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9" name="Oval 128">
                  <a:extLst>
                    <a:ext uri="{FF2B5EF4-FFF2-40B4-BE49-F238E27FC236}">
                      <a16:creationId xmlns:a16="http://schemas.microsoft.com/office/drawing/2014/main" id="{C245CEE5-AFCA-1B22-0DCE-F9C8930D5401}"/>
                    </a:ext>
                  </a:extLst>
                </p:cNvPr>
                <p:cNvSpPr/>
                <p:nvPr/>
              </p:nvSpPr>
              <p:spPr>
                <a:xfrm>
                  <a:off x="1795861" y="1731453"/>
                  <a:ext cx="491576" cy="496492"/>
                </a:xfrm>
                <a:prstGeom prst="ellipse">
                  <a:avLst/>
                </a:prstGeom>
                <a:solidFill>
                  <a:srgbClr val="E8033A"/>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27" name="Rectangle 126">
                <a:extLst>
                  <a:ext uri="{FF2B5EF4-FFF2-40B4-BE49-F238E27FC236}">
                    <a16:creationId xmlns:a16="http://schemas.microsoft.com/office/drawing/2014/main" id="{9ADE913C-2802-77BF-A1CD-6246DCE6E722}"/>
                  </a:ext>
                </a:extLst>
              </p:cNvPr>
              <p:cNvSpPr/>
              <p:nvPr/>
            </p:nvSpPr>
            <p:spPr>
              <a:xfrm>
                <a:off x="853814" y="2283029"/>
                <a:ext cx="1176907" cy="587574"/>
              </a:xfrm>
              <a:prstGeom prst="rect">
                <a:avLst/>
              </a:prstGeom>
            </p:spPr>
            <p:txBody>
              <a:bodyPr wrap="square">
                <a:spAutoFit/>
              </a:bodyPr>
              <a:lstStyle/>
              <a:p>
                <a:pPr algn="ctr"/>
                <a:r>
                  <a:rPr lang="en-US" sz="1200" dirty="0">
                    <a:solidFill>
                      <a:srgbClr val="E8033A"/>
                    </a:solidFill>
                    <a:effectLst>
                      <a:outerShdw blurRad="38100" dist="38100" dir="2700000" algn="tl">
                        <a:srgbClr val="000000">
                          <a:alpha val="43137"/>
                        </a:srgbClr>
                      </a:outerShdw>
                    </a:effectLst>
                    <a:latin typeface="Montserrat Medium" panose="00000600000000000000" pitchFamily="50" charset="0"/>
                    <a:cs typeface="Arial" panose="020B0604020202020204" pitchFamily="34" charset="0"/>
                  </a:rPr>
                  <a:t>Resource/</a:t>
                </a:r>
              </a:p>
              <a:p>
                <a:pPr algn="ctr"/>
                <a:r>
                  <a:rPr lang="en-US" sz="1200" dirty="0">
                    <a:solidFill>
                      <a:srgbClr val="E8033A"/>
                    </a:solidFill>
                    <a:effectLst>
                      <a:outerShdw blurRad="38100" dist="38100" dir="2700000" algn="tl">
                        <a:srgbClr val="000000">
                          <a:alpha val="43137"/>
                        </a:srgbClr>
                      </a:outerShdw>
                    </a:effectLst>
                    <a:latin typeface="Montserrat Medium" panose="00000600000000000000" pitchFamily="50" charset="0"/>
                    <a:cs typeface="Arial" panose="020B0604020202020204" pitchFamily="34" charset="0"/>
                  </a:rPr>
                  <a:t>Staffing Outsourcing</a:t>
                </a:r>
              </a:p>
            </p:txBody>
          </p:sp>
        </p:grpSp>
        <p:grpSp>
          <p:nvGrpSpPr>
            <p:cNvPr id="119" name="Group 118">
              <a:extLst>
                <a:ext uri="{FF2B5EF4-FFF2-40B4-BE49-F238E27FC236}">
                  <a16:creationId xmlns:a16="http://schemas.microsoft.com/office/drawing/2014/main" id="{E93702EB-5F01-26FB-8949-F3711A2B53BA}"/>
                </a:ext>
              </a:extLst>
            </p:cNvPr>
            <p:cNvGrpSpPr/>
            <p:nvPr/>
          </p:nvGrpSpPr>
          <p:grpSpPr>
            <a:xfrm>
              <a:off x="10291359" y="3930902"/>
              <a:ext cx="1632564" cy="2067803"/>
              <a:chOff x="560299" y="1556464"/>
              <a:chExt cx="1484150" cy="1879821"/>
            </a:xfrm>
          </p:grpSpPr>
          <p:sp>
            <p:nvSpPr>
              <p:cNvPr id="120" name="Rectangle: Rounded Corners 6">
                <a:extLst>
                  <a:ext uri="{FF2B5EF4-FFF2-40B4-BE49-F238E27FC236}">
                    <a16:creationId xmlns:a16="http://schemas.microsoft.com/office/drawing/2014/main" id="{C85C51C4-D644-DF06-D57D-FBB4D5B39C85}"/>
                  </a:ext>
                </a:extLst>
              </p:cNvPr>
              <p:cNvSpPr/>
              <p:nvPr/>
            </p:nvSpPr>
            <p:spPr>
              <a:xfrm rot="21549954">
                <a:off x="840088" y="1556464"/>
                <a:ext cx="1204361" cy="1879821"/>
              </a:xfrm>
              <a:prstGeom prst="roundRect">
                <a:avLst>
                  <a:gd name="adj" fmla="val 50000"/>
                </a:avLst>
              </a:prstGeom>
              <a:solidFill>
                <a:schemeClr val="bg1"/>
              </a:solidFill>
              <a:ln w="6350">
                <a:solidFill>
                  <a:srgbClr val="6D08BE"/>
                </a:solid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21" name="Group 120">
                <a:extLst>
                  <a:ext uri="{FF2B5EF4-FFF2-40B4-BE49-F238E27FC236}">
                    <a16:creationId xmlns:a16="http://schemas.microsoft.com/office/drawing/2014/main" id="{6B3D20EE-6D9B-D661-9363-3729DC2FA758}"/>
                  </a:ext>
                </a:extLst>
              </p:cNvPr>
              <p:cNvGrpSpPr/>
              <p:nvPr/>
            </p:nvGrpSpPr>
            <p:grpSpPr>
              <a:xfrm flipH="1">
                <a:off x="560299" y="1592231"/>
                <a:ext cx="1217255" cy="621475"/>
                <a:chOff x="1070182" y="1606470"/>
                <a:chExt cx="1217255" cy="621475"/>
              </a:xfrm>
            </p:grpSpPr>
            <p:sp>
              <p:nvSpPr>
                <p:cNvPr id="123" name="Freeform: Shape 122">
                  <a:extLst>
                    <a:ext uri="{FF2B5EF4-FFF2-40B4-BE49-F238E27FC236}">
                      <a16:creationId xmlns:a16="http://schemas.microsoft.com/office/drawing/2014/main" id="{F7B7F25C-C474-5855-4C0C-1A5FE2F5ED9F}"/>
                    </a:ext>
                  </a:extLst>
                </p:cNvPr>
                <p:cNvSpPr/>
                <p:nvPr/>
              </p:nvSpPr>
              <p:spPr>
                <a:xfrm rot="18849954">
                  <a:off x="1356829" y="1319823"/>
                  <a:ext cx="581720" cy="1155013"/>
                </a:xfrm>
                <a:custGeom>
                  <a:avLst/>
                  <a:gdLst>
                    <a:gd name="connsiteX0" fmla="*/ 290635 w 1030553"/>
                    <a:gd name="connsiteY0" fmla="*/ 50076 h 2025916"/>
                    <a:gd name="connsiteX1" fmla="*/ 978859 w 1030553"/>
                    <a:gd name="connsiteY1" fmla="*/ 1392638 h 2025916"/>
                    <a:gd name="connsiteX2" fmla="*/ 774811 w 1030553"/>
                    <a:gd name="connsiteY2" fmla="*/ 2025916 h 2025916"/>
                    <a:gd name="connsiteX3" fmla="*/ 774811 w 1030553"/>
                    <a:gd name="connsiteY3" fmla="*/ 1025331 h 2025916"/>
                    <a:gd name="connsiteX4" fmla="*/ 25245 w 1030553"/>
                    <a:gd name="connsiteY4" fmla="*/ 6491 h 2025916"/>
                    <a:gd name="connsiteX5" fmla="*/ 0 w 1030553"/>
                    <a:gd name="connsiteY5" fmla="*/ 0 h 2025916"/>
                    <a:gd name="connsiteX6" fmla="*/ 79352 w 1030553"/>
                    <a:gd name="connsiteY6" fmla="*/ 4770 h 2025916"/>
                    <a:gd name="connsiteX7" fmla="*/ 290635 w 1030553"/>
                    <a:gd name="connsiteY7" fmla="*/ 50076 h 202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553" h="2025916">
                      <a:moveTo>
                        <a:pt x="290635" y="50076"/>
                      </a:moveTo>
                      <a:cubicBezTo>
                        <a:pt x="851421" y="230767"/>
                        <a:pt x="1159550" y="831853"/>
                        <a:pt x="978859" y="1392638"/>
                      </a:cubicBezTo>
                      <a:lnTo>
                        <a:pt x="774811" y="2025916"/>
                      </a:lnTo>
                      <a:lnTo>
                        <a:pt x="774811" y="1025331"/>
                      </a:lnTo>
                      <a:cubicBezTo>
                        <a:pt x="774811" y="546624"/>
                        <a:pt x="459505" y="141561"/>
                        <a:pt x="25245" y="6491"/>
                      </a:cubicBezTo>
                      <a:lnTo>
                        <a:pt x="0" y="0"/>
                      </a:lnTo>
                      <a:lnTo>
                        <a:pt x="79352" y="4770"/>
                      </a:lnTo>
                      <a:cubicBezTo>
                        <a:pt x="149809" y="12542"/>
                        <a:pt x="220537" y="27490"/>
                        <a:pt x="290635" y="50076"/>
                      </a:cubicBezTo>
                      <a:close/>
                    </a:path>
                  </a:pathLst>
                </a:custGeom>
                <a:solidFill>
                  <a:srgbClr val="6D08BE"/>
                </a:solidFill>
                <a:ln w="12700">
                  <a:noFill/>
                  <a:headEnd w="sm" len="sm"/>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4" name="Oval 123">
                  <a:extLst>
                    <a:ext uri="{FF2B5EF4-FFF2-40B4-BE49-F238E27FC236}">
                      <a16:creationId xmlns:a16="http://schemas.microsoft.com/office/drawing/2014/main" id="{625A30E9-D055-1A40-C7F4-EC337972240E}"/>
                    </a:ext>
                  </a:extLst>
                </p:cNvPr>
                <p:cNvSpPr/>
                <p:nvPr/>
              </p:nvSpPr>
              <p:spPr>
                <a:xfrm>
                  <a:off x="1795861" y="1731453"/>
                  <a:ext cx="491576" cy="496492"/>
                </a:xfrm>
                <a:prstGeom prst="ellipse">
                  <a:avLst/>
                </a:prstGeom>
                <a:solidFill>
                  <a:srgbClr val="6D08BE"/>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22" name="Rectangle 121">
                <a:extLst>
                  <a:ext uri="{FF2B5EF4-FFF2-40B4-BE49-F238E27FC236}">
                    <a16:creationId xmlns:a16="http://schemas.microsoft.com/office/drawing/2014/main" id="{A3A104FD-FAF4-8C1A-9E2A-BADFF398F1CA}"/>
                  </a:ext>
                </a:extLst>
              </p:cNvPr>
              <p:cNvSpPr/>
              <p:nvPr/>
            </p:nvSpPr>
            <p:spPr>
              <a:xfrm>
                <a:off x="866190" y="2283029"/>
                <a:ext cx="1152158" cy="587574"/>
              </a:xfrm>
              <a:prstGeom prst="rect">
                <a:avLst/>
              </a:prstGeom>
            </p:spPr>
            <p:txBody>
              <a:bodyPr wrap="square">
                <a:spAutoFit/>
              </a:bodyPr>
              <a:lstStyle/>
              <a:p>
                <a:pPr algn="ctr"/>
                <a:r>
                  <a:rPr lang="en-US" sz="1200" dirty="0">
                    <a:solidFill>
                      <a:srgbClr val="6D08BE"/>
                    </a:solidFill>
                    <a:effectLst>
                      <a:outerShdw blurRad="38100" dist="38100" dir="2700000" algn="tl">
                        <a:srgbClr val="000000">
                          <a:alpha val="43137"/>
                        </a:srgbClr>
                      </a:outerShdw>
                    </a:effectLst>
                    <a:latin typeface="Montserrat Medium" panose="00000600000000000000" pitchFamily="50" charset="0"/>
                    <a:cs typeface="Arial" panose="020B0604020202020204" pitchFamily="34" charset="0"/>
                  </a:rPr>
                  <a:t>Tele Campaign Team</a:t>
                </a:r>
              </a:p>
            </p:txBody>
          </p:sp>
        </p:grpSp>
      </p:grpSp>
      <p:pic>
        <p:nvPicPr>
          <p:cNvPr id="180" name="Picture 47" descr="D:\Roopesh\Workspace\CSS\junk\brand management.emf">
            <a:extLst>
              <a:ext uri="{FF2B5EF4-FFF2-40B4-BE49-F238E27FC236}">
                <a16:creationId xmlns:a16="http://schemas.microsoft.com/office/drawing/2014/main" id="{7F3DFFAA-50A5-EC6C-D14F-458846696E7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451" y="1821461"/>
            <a:ext cx="355735" cy="3300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1" name="Picture 44" descr="D:\Roopesh\Workspace\CSS\junk\performanceMarketing.emf">
            <a:extLst>
              <a:ext uri="{FF2B5EF4-FFF2-40B4-BE49-F238E27FC236}">
                <a16:creationId xmlns:a16="http://schemas.microsoft.com/office/drawing/2014/main" id="{E5B5F213-3D92-224D-2BA7-4E776A6E4162}"/>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9193" y="1825313"/>
            <a:ext cx="402550" cy="26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Picture 41" descr="D:\Roopesh\Workspace\CSS\junk\content_mrkting.emf">
            <a:extLst>
              <a:ext uri="{FF2B5EF4-FFF2-40B4-BE49-F238E27FC236}">
                <a16:creationId xmlns:a16="http://schemas.microsoft.com/office/drawing/2014/main" id="{2597473F-894E-E854-FE97-E048491079C4}"/>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02830" y="1837020"/>
            <a:ext cx="314350" cy="27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42" descr="D:\Roopesh\Workspace\CSS\junk\searchMarketing.emf">
            <a:extLst>
              <a:ext uri="{FF2B5EF4-FFF2-40B4-BE49-F238E27FC236}">
                <a16:creationId xmlns:a16="http://schemas.microsoft.com/office/drawing/2014/main" id="{79164750-6475-5A47-8E53-7CDB4F5545F0}"/>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84877" y="1826986"/>
            <a:ext cx="326788" cy="28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49" descr="D:\Roopesh\Workspace\CSS\junk\ORM.emf">
            <a:extLst>
              <a:ext uri="{FF2B5EF4-FFF2-40B4-BE49-F238E27FC236}">
                <a16:creationId xmlns:a16="http://schemas.microsoft.com/office/drawing/2014/main" id="{BE20403D-2D82-2B48-8A10-61806C89A6BA}"/>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0860" y="1829176"/>
            <a:ext cx="313219"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Graphic 67" descr="Server">
            <a:extLst>
              <a:ext uri="{FF2B5EF4-FFF2-40B4-BE49-F238E27FC236}">
                <a16:creationId xmlns:a16="http://schemas.microsoft.com/office/drawing/2014/main" id="{C3C1C7E8-713F-4B24-D9D0-F30A7192B50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6110" y="1792705"/>
            <a:ext cx="341695" cy="341695"/>
          </a:xfrm>
          <a:prstGeom prst="rect">
            <a:avLst/>
          </a:prstGeom>
        </p:spPr>
      </p:pic>
      <p:pic>
        <p:nvPicPr>
          <p:cNvPr id="186" name="Picture 31" descr="D:\Roopesh\Workspace\CSS\junk\creative.emf">
            <a:extLst>
              <a:ext uri="{FF2B5EF4-FFF2-40B4-BE49-F238E27FC236}">
                <a16:creationId xmlns:a16="http://schemas.microsoft.com/office/drawing/2014/main" id="{2071B22F-D235-3D7E-7E42-C2E6000AE4C9}"/>
              </a:ext>
            </a:extLst>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314" y="4302522"/>
            <a:ext cx="358223" cy="35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45" descr="D:\Roopesh\Workspace\CSS\junk\smMarketing.emf">
            <a:extLst>
              <a:ext uri="{FF2B5EF4-FFF2-40B4-BE49-F238E27FC236}">
                <a16:creationId xmlns:a16="http://schemas.microsoft.com/office/drawing/2014/main" id="{006CCD6A-26C5-66CD-FEE7-852DAAD7D884}"/>
              </a:ext>
            </a:extLst>
          </p:cNvPr>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42408" y="4336265"/>
            <a:ext cx="366365" cy="33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Graphic 62" descr="Venn diagram">
            <a:extLst>
              <a:ext uri="{FF2B5EF4-FFF2-40B4-BE49-F238E27FC236}">
                <a16:creationId xmlns:a16="http://schemas.microsoft.com/office/drawing/2014/main" id="{A1AF8420-7FD6-874B-C14B-AC65E154C7A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49698" y="4296096"/>
            <a:ext cx="377477" cy="377477"/>
          </a:xfrm>
          <a:prstGeom prst="rect">
            <a:avLst/>
          </a:prstGeom>
        </p:spPr>
      </p:pic>
      <p:pic>
        <p:nvPicPr>
          <p:cNvPr id="189" name="Picture 40" descr="D:\Roopesh\Workspace\CSS\junk\web_development.emf">
            <a:extLst>
              <a:ext uri="{FF2B5EF4-FFF2-40B4-BE49-F238E27FC236}">
                <a16:creationId xmlns:a16="http://schemas.microsoft.com/office/drawing/2014/main" id="{4CAE9788-E713-06CF-4E67-F02A020186A6}"/>
              </a:ext>
            </a:extLst>
          </p:cNvPr>
          <p:cNvPicPr>
            <a:picLocks noChangeAspect="1" noChangeArrowheads="1"/>
          </p:cNvPicPr>
          <p:nvPr/>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79000" y="4344382"/>
            <a:ext cx="321752" cy="28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48" descr="D:\Roopesh\Workspace\CSS\junk\integratedmarketing.emf">
            <a:extLst>
              <a:ext uri="{FF2B5EF4-FFF2-40B4-BE49-F238E27FC236}">
                <a16:creationId xmlns:a16="http://schemas.microsoft.com/office/drawing/2014/main" id="{9A51E1F3-28BF-4E00-45D7-622EFC84E464}"/>
              </a:ext>
            </a:extLst>
          </p:cNvPr>
          <p:cNvPicPr>
            <a:picLocks noChangeAspect="1" noChangeArrowheads="1"/>
          </p:cNvPicPr>
          <p:nvPr/>
        </p:nvPicPr>
        <p:blipFill>
          <a:blip r:embed="rId1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70082" y="4320098"/>
            <a:ext cx="355057" cy="35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Graphic 64" descr="Meeting">
            <a:extLst>
              <a:ext uri="{FF2B5EF4-FFF2-40B4-BE49-F238E27FC236}">
                <a16:creationId xmlns:a16="http://schemas.microsoft.com/office/drawing/2014/main" id="{8805A510-8570-38F7-D82D-615553DE786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379317" y="4305607"/>
            <a:ext cx="377023" cy="377023"/>
          </a:xfrm>
          <a:prstGeom prst="rect">
            <a:avLst/>
          </a:prstGeom>
        </p:spPr>
      </p:pic>
    </p:spTree>
    <p:extLst>
      <p:ext uri="{BB962C8B-B14F-4D97-AF65-F5344CB8AC3E}">
        <p14:creationId xmlns:p14="http://schemas.microsoft.com/office/powerpoint/2010/main" val="2561358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F6058A3-5EDB-B982-815C-0EA4A1F1697F}"/>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2400" b="1" dirty="0">
                <a:solidFill>
                  <a:schemeClr val="bg1"/>
                </a:solidFill>
                <a:latin typeface="Montserrat" panose="00000500000000000000" pitchFamily="2" charset="0"/>
              </a:rPr>
              <a:t>OUR GLOBAL PRESENCE</a:t>
            </a:r>
            <a:endParaRPr lang="en-US" sz="2400" b="1" dirty="0">
              <a:solidFill>
                <a:schemeClr val="bg1"/>
              </a:solidFill>
              <a:latin typeface="Montserrat" panose="00000500000000000000" pitchFamily="2" charset="0"/>
            </a:endParaRPr>
          </a:p>
        </p:txBody>
      </p:sp>
      <p:grpSp>
        <p:nvGrpSpPr>
          <p:cNvPr id="2" name="Group 1">
            <a:extLst>
              <a:ext uri="{FF2B5EF4-FFF2-40B4-BE49-F238E27FC236}">
                <a16:creationId xmlns:a16="http://schemas.microsoft.com/office/drawing/2014/main" id="{9C3FAB2A-48B0-57D8-4CE5-BC9CDDC3B1A2}"/>
              </a:ext>
            </a:extLst>
          </p:cNvPr>
          <p:cNvGrpSpPr/>
          <p:nvPr/>
        </p:nvGrpSpPr>
        <p:grpSpPr>
          <a:xfrm>
            <a:off x="3081867" y="1858055"/>
            <a:ext cx="9110133" cy="4085147"/>
            <a:chOff x="319142" y="2067463"/>
            <a:chExt cx="7791921" cy="4085147"/>
          </a:xfrm>
        </p:grpSpPr>
        <p:sp>
          <p:nvSpPr>
            <p:cNvPr id="4" name="TextBox 3">
              <a:extLst>
                <a:ext uri="{FF2B5EF4-FFF2-40B4-BE49-F238E27FC236}">
                  <a16:creationId xmlns:a16="http://schemas.microsoft.com/office/drawing/2014/main" id="{FFA8D8CB-9AA0-448C-727A-2F9CC619DA35}"/>
                </a:ext>
              </a:extLst>
            </p:cNvPr>
            <p:cNvSpPr txBox="1"/>
            <p:nvPr/>
          </p:nvSpPr>
          <p:spPr>
            <a:xfrm>
              <a:off x="935290" y="2067463"/>
              <a:ext cx="6115359" cy="738664"/>
            </a:xfrm>
            <a:prstGeom prst="rect">
              <a:avLst/>
            </a:prstGeom>
            <a:noFill/>
          </p:spPr>
          <p:txBody>
            <a:bodyPr wrap="square">
              <a:spAutoFit/>
            </a:bodyPr>
            <a:lstStyle/>
            <a:p>
              <a:pPr algn="l"/>
              <a:r>
                <a:rPr lang="en-US" sz="1400" b="1" i="0" cap="all" dirty="0">
                  <a:solidFill>
                    <a:schemeClr val="bg1"/>
                  </a:solidFill>
                  <a:effectLst/>
                  <a:latin typeface="Montserrat" panose="00000500000000000000" pitchFamily="2" charset="0"/>
                </a:rPr>
                <a:t>USA</a:t>
              </a:r>
            </a:p>
            <a:p>
              <a:pPr algn="l"/>
              <a:r>
                <a:rPr lang="en-US" sz="1400" b="0" i="0" dirty="0">
                  <a:solidFill>
                    <a:schemeClr val="bg1"/>
                  </a:solidFill>
                  <a:effectLst/>
                  <a:latin typeface="Montserrat" panose="00000500000000000000" pitchFamily="2" charset="0"/>
                </a:rPr>
                <a:t>9450 Southwest Gemini Drive, 83797 Beaverton, OR 97008</a:t>
              </a:r>
            </a:p>
            <a:p>
              <a:pPr algn="l"/>
              <a:r>
                <a:rPr lang="en-US" sz="1400" b="0" i="0" dirty="0">
                  <a:solidFill>
                    <a:schemeClr val="bg1"/>
                  </a:solidFill>
                  <a:effectLst/>
                  <a:latin typeface="Montserrat" panose="00000500000000000000" pitchFamily="2" charset="0"/>
                </a:rPr>
                <a:t>4770 Baseline Road, Suite 200, Boulder, Colorado, 80303</a:t>
              </a:r>
            </a:p>
          </p:txBody>
        </p:sp>
        <p:sp>
          <p:nvSpPr>
            <p:cNvPr id="5" name="TextBox 4">
              <a:extLst>
                <a:ext uri="{FF2B5EF4-FFF2-40B4-BE49-F238E27FC236}">
                  <a16:creationId xmlns:a16="http://schemas.microsoft.com/office/drawing/2014/main" id="{A20DABF1-4231-6897-34F3-7816DF21CE1F}"/>
                </a:ext>
              </a:extLst>
            </p:cNvPr>
            <p:cNvSpPr txBox="1"/>
            <p:nvPr/>
          </p:nvSpPr>
          <p:spPr>
            <a:xfrm>
              <a:off x="935291" y="2849925"/>
              <a:ext cx="6409266" cy="738664"/>
            </a:xfrm>
            <a:prstGeom prst="rect">
              <a:avLst/>
            </a:prstGeom>
            <a:noFill/>
          </p:spPr>
          <p:txBody>
            <a:bodyPr wrap="square">
              <a:spAutoFit/>
            </a:bodyPr>
            <a:lstStyle/>
            <a:p>
              <a:pPr algn="l"/>
              <a:r>
                <a:rPr lang="en-US" sz="1400" b="1" i="0" cap="all" dirty="0">
                  <a:solidFill>
                    <a:schemeClr val="bg1"/>
                  </a:solidFill>
                  <a:effectLst/>
                  <a:latin typeface="Montserrat" panose="00000500000000000000" pitchFamily="2" charset="0"/>
                </a:rPr>
                <a:t>INDIA</a:t>
              </a:r>
            </a:p>
            <a:p>
              <a:pPr algn="l"/>
              <a:r>
                <a:rPr lang="en-US" sz="1400" b="0" i="0" dirty="0">
                  <a:solidFill>
                    <a:schemeClr val="bg1"/>
                  </a:solidFill>
                  <a:effectLst/>
                  <a:latin typeface="Montserrat" panose="00000500000000000000" pitchFamily="2" charset="0"/>
                </a:rPr>
                <a:t>St No. 91, 92, Sarjapur – Marathahalli Rd, Carmelaram, Ambedkar Nagar, Chikkabellandur, Bengaluru, Karnataka 560035</a:t>
              </a:r>
            </a:p>
          </p:txBody>
        </p:sp>
        <p:sp>
          <p:nvSpPr>
            <p:cNvPr id="7" name="TextBox 6">
              <a:extLst>
                <a:ext uri="{FF2B5EF4-FFF2-40B4-BE49-F238E27FC236}">
                  <a16:creationId xmlns:a16="http://schemas.microsoft.com/office/drawing/2014/main" id="{1E037579-3911-3CCE-97F4-DCB628D37B45}"/>
                </a:ext>
              </a:extLst>
            </p:cNvPr>
            <p:cNvSpPr txBox="1"/>
            <p:nvPr/>
          </p:nvSpPr>
          <p:spPr>
            <a:xfrm>
              <a:off x="935291" y="3640385"/>
              <a:ext cx="6409266" cy="523220"/>
            </a:xfrm>
            <a:prstGeom prst="rect">
              <a:avLst/>
            </a:prstGeom>
            <a:noFill/>
          </p:spPr>
          <p:txBody>
            <a:bodyPr wrap="square">
              <a:spAutoFit/>
            </a:bodyPr>
            <a:lstStyle/>
            <a:p>
              <a:pPr algn="l"/>
              <a:r>
                <a:rPr lang="en-US" sz="1400" b="1" i="0" cap="all">
                  <a:solidFill>
                    <a:schemeClr val="bg1"/>
                  </a:solidFill>
                  <a:effectLst/>
                  <a:latin typeface="Montserrat" panose="00000500000000000000" pitchFamily="2" charset="0"/>
                </a:rPr>
                <a:t>UK</a:t>
              </a:r>
            </a:p>
            <a:p>
              <a:pPr algn="l"/>
              <a:r>
                <a:rPr lang="en-US" sz="1400" b="0" i="0">
                  <a:solidFill>
                    <a:schemeClr val="bg1"/>
                  </a:solidFill>
                  <a:effectLst/>
                  <a:latin typeface="Montserrat" panose="00000500000000000000" pitchFamily="2" charset="0"/>
                </a:rPr>
                <a:t>27 Old Gloucester Street London, WC1N 3AX</a:t>
              </a:r>
            </a:p>
          </p:txBody>
        </p:sp>
        <p:sp>
          <p:nvSpPr>
            <p:cNvPr id="8" name="TextBox 7">
              <a:extLst>
                <a:ext uri="{FF2B5EF4-FFF2-40B4-BE49-F238E27FC236}">
                  <a16:creationId xmlns:a16="http://schemas.microsoft.com/office/drawing/2014/main" id="{EBFE1CEA-198C-D51E-4F02-FCE9889FA493}"/>
                </a:ext>
              </a:extLst>
            </p:cNvPr>
            <p:cNvSpPr txBox="1"/>
            <p:nvPr/>
          </p:nvSpPr>
          <p:spPr>
            <a:xfrm>
              <a:off x="935291" y="4847595"/>
              <a:ext cx="6409266" cy="738664"/>
            </a:xfrm>
            <a:prstGeom prst="rect">
              <a:avLst/>
            </a:prstGeom>
            <a:noFill/>
          </p:spPr>
          <p:txBody>
            <a:bodyPr wrap="square">
              <a:spAutoFit/>
            </a:bodyPr>
            <a:lstStyle/>
            <a:p>
              <a:pPr algn="l"/>
              <a:r>
                <a:rPr lang="en-US" sz="1400" b="1" i="0" cap="all">
                  <a:solidFill>
                    <a:schemeClr val="bg1"/>
                  </a:solidFill>
                  <a:effectLst/>
                  <a:latin typeface="Montserrat" panose="00000500000000000000" pitchFamily="2" charset="0"/>
                </a:rPr>
                <a:t>SINGAPORE</a:t>
              </a:r>
            </a:p>
            <a:p>
              <a:pPr algn="l"/>
              <a:r>
                <a:rPr lang="en-US" sz="1400" b="0" i="0">
                  <a:solidFill>
                    <a:schemeClr val="bg1"/>
                  </a:solidFill>
                  <a:effectLst/>
                  <a:latin typeface="Montserrat" panose="00000500000000000000" pitchFamily="2" charset="0"/>
                </a:rPr>
                <a:t>Level 39, Marina Bay, Financial Center Tower 2, 10 Marina Boulevard, Singapore-018983</a:t>
              </a:r>
            </a:p>
          </p:txBody>
        </p:sp>
        <p:sp>
          <p:nvSpPr>
            <p:cNvPr id="29" name="TextBox 28">
              <a:extLst>
                <a:ext uri="{FF2B5EF4-FFF2-40B4-BE49-F238E27FC236}">
                  <a16:creationId xmlns:a16="http://schemas.microsoft.com/office/drawing/2014/main" id="{75044B97-0828-00A0-04EE-44CA04BC2CED}"/>
                </a:ext>
              </a:extLst>
            </p:cNvPr>
            <p:cNvSpPr txBox="1"/>
            <p:nvPr/>
          </p:nvSpPr>
          <p:spPr>
            <a:xfrm>
              <a:off x="935290" y="5629390"/>
              <a:ext cx="7175773" cy="523220"/>
            </a:xfrm>
            <a:prstGeom prst="rect">
              <a:avLst/>
            </a:prstGeom>
            <a:noFill/>
          </p:spPr>
          <p:txBody>
            <a:bodyPr wrap="square">
              <a:spAutoFit/>
            </a:bodyPr>
            <a:lstStyle/>
            <a:p>
              <a:pPr algn="l"/>
              <a:r>
                <a:rPr lang="en-US" sz="1400" b="1" i="0" cap="all">
                  <a:solidFill>
                    <a:schemeClr val="bg1"/>
                  </a:solidFill>
                  <a:effectLst/>
                  <a:latin typeface="Montserrat" panose="00000500000000000000" pitchFamily="2" charset="0"/>
                </a:rPr>
                <a:t>JAPAN</a:t>
              </a:r>
            </a:p>
            <a:p>
              <a:pPr algn="l"/>
              <a:r>
                <a:rPr lang="en-US" sz="1400" b="0" i="0">
                  <a:solidFill>
                    <a:schemeClr val="bg1"/>
                  </a:solidFill>
                  <a:effectLst/>
                  <a:latin typeface="Montserrat" panose="00000500000000000000" pitchFamily="2" charset="0"/>
                </a:rPr>
                <a:t>Level 11, Aoyama Palacio Tower 3-6-7 Kita-Aoyama, Minato-ku, Tokyo 107-0061</a:t>
              </a:r>
            </a:p>
          </p:txBody>
        </p:sp>
        <p:pic>
          <p:nvPicPr>
            <p:cNvPr id="30" name="Picture 29" descr="India flag icon - country flags">
              <a:extLst>
                <a:ext uri="{FF2B5EF4-FFF2-40B4-BE49-F238E27FC236}">
                  <a16:creationId xmlns:a16="http://schemas.microsoft.com/office/drawing/2014/main" id="{C4ED6202-B69D-C33C-ED2E-769E9B0D4F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5825" y="2968066"/>
              <a:ext cx="347230" cy="34723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30" descr="The United States flag icon - country flags">
              <a:extLst>
                <a:ext uri="{FF2B5EF4-FFF2-40B4-BE49-F238E27FC236}">
                  <a16:creationId xmlns:a16="http://schemas.microsoft.com/office/drawing/2014/main" id="{4813FF90-A51D-6254-85D3-B134C2707B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488" y="2152539"/>
              <a:ext cx="351116" cy="35111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31" descr="The United Kingdom flag icon - country flags">
              <a:extLst>
                <a:ext uri="{FF2B5EF4-FFF2-40B4-BE49-F238E27FC236}">
                  <a16:creationId xmlns:a16="http://schemas.microsoft.com/office/drawing/2014/main" id="{4ABD570B-31F9-8E4A-57FB-9970FE3905F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5824" y="3714983"/>
              <a:ext cx="347230" cy="34723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32" descr="Singapore flag icon - country flags">
              <a:extLst>
                <a:ext uri="{FF2B5EF4-FFF2-40B4-BE49-F238E27FC236}">
                  <a16:creationId xmlns:a16="http://schemas.microsoft.com/office/drawing/2014/main" id="{DF1DCBFC-7CC0-335D-BB70-4AEDD6D72E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5824" y="5054560"/>
              <a:ext cx="347230" cy="34723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33" descr="Round icon. Illustration of flag of Japan">
              <a:extLst>
                <a:ext uri="{FF2B5EF4-FFF2-40B4-BE49-F238E27FC236}">
                  <a16:creationId xmlns:a16="http://schemas.microsoft.com/office/drawing/2014/main" id="{F32CD846-CE71-CB88-E86D-3D508A66358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9142" y="5643703"/>
              <a:ext cx="560595" cy="42044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E55A555D-2B55-37A4-5D2F-883D51C3D4FB}"/>
                </a:ext>
              </a:extLst>
            </p:cNvPr>
            <p:cNvSpPr txBox="1"/>
            <p:nvPr/>
          </p:nvSpPr>
          <p:spPr>
            <a:xfrm>
              <a:off x="929186" y="4257196"/>
              <a:ext cx="6096000" cy="523220"/>
            </a:xfrm>
            <a:prstGeom prst="rect">
              <a:avLst/>
            </a:prstGeom>
            <a:noFill/>
          </p:spPr>
          <p:txBody>
            <a:bodyPr wrap="square">
              <a:spAutoFit/>
            </a:bodyPr>
            <a:lstStyle/>
            <a:p>
              <a:pPr algn="l"/>
              <a:r>
                <a:rPr lang="it-IT" sz="1400" b="1" cap="all" dirty="0">
                  <a:solidFill>
                    <a:schemeClr val="bg1"/>
                  </a:solidFill>
                  <a:latin typeface="Montserrat" panose="00000500000000000000" pitchFamily="2" charset="0"/>
                </a:rPr>
                <a:t>DUBAI</a:t>
              </a:r>
            </a:p>
            <a:p>
              <a:pPr algn="l"/>
              <a:r>
                <a:rPr lang="it-IT" sz="1400" dirty="0">
                  <a:solidFill>
                    <a:schemeClr val="bg1"/>
                  </a:solidFill>
                  <a:latin typeface="Montserrat" panose="00000500000000000000" pitchFamily="2" charset="0"/>
                </a:rPr>
                <a:t>Level 29, Marina Plaza, Dubai Marina, Dubai, UAE</a:t>
              </a:r>
            </a:p>
          </p:txBody>
        </p:sp>
        <p:pic>
          <p:nvPicPr>
            <p:cNvPr id="37" name="Picture 36" descr="The United Arab Emirates flag icon - country flags">
              <a:extLst>
                <a:ext uri="{FF2B5EF4-FFF2-40B4-BE49-F238E27FC236}">
                  <a16:creationId xmlns:a16="http://schemas.microsoft.com/office/drawing/2014/main" id="{78751E65-FEF5-4453-CE86-641EE13F850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2277" y="4364603"/>
              <a:ext cx="351115" cy="35111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10" name="Picture 9" descr="A logo with colorful dots&#10;&#10;Description automatically generated with medium confidence">
            <a:extLst>
              <a:ext uri="{FF2B5EF4-FFF2-40B4-BE49-F238E27FC236}">
                <a16:creationId xmlns:a16="http://schemas.microsoft.com/office/drawing/2014/main" id="{09F2F7C4-08BF-18E1-2E8D-AA3F982E1F17}"/>
              </a:ext>
            </a:extLst>
          </p:cNvPr>
          <p:cNvPicPr>
            <a:picLocks noChangeAspect="1"/>
          </p:cNvPicPr>
          <p:nvPr/>
        </p:nvPicPr>
        <p:blipFill>
          <a:blip r:embed="rId8"/>
          <a:stretch>
            <a:fillRect/>
          </a:stretch>
        </p:blipFill>
        <p:spPr>
          <a:xfrm>
            <a:off x="7022415" y="-944708"/>
            <a:ext cx="6173570" cy="3111388"/>
          </a:xfrm>
          <a:prstGeom prst="rect">
            <a:avLst/>
          </a:prstGeom>
        </p:spPr>
      </p:pic>
    </p:spTree>
    <p:extLst>
      <p:ext uri="{BB962C8B-B14F-4D97-AF65-F5344CB8AC3E}">
        <p14:creationId xmlns:p14="http://schemas.microsoft.com/office/powerpoint/2010/main" val="1044298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EEE3E-6CE2-34DE-EA2E-C0383FBAB0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6303D0-6755-DD37-8D8B-8DD6305F1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3384BCCA-5A47-2320-B1D5-7E6635C253AA}"/>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11A6B"/>
                </a:solidFill>
                <a:latin typeface="Montserrat" panose="00000500000000000000" pitchFamily="2" charset="0"/>
              </a:rPr>
              <a:t>RESULT DRIVEN MARKETING</a:t>
            </a:r>
          </a:p>
        </p:txBody>
      </p:sp>
      <p:grpSp>
        <p:nvGrpSpPr>
          <p:cNvPr id="7" name="Group 6">
            <a:extLst>
              <a:ext uri="{FF2B5EF4-FFF2-40B4-BE49-F238E27FC236}">
                <a16:creationId xmlns:a16="http://schemas.microsoft.com/office/drawing/2014/main" id="{A49DE828-3FE4-5908-6FFB-AC121E3CDE95}"/>
              </a:ext>
            </a:extLst>
          </p:cNvPr>
          <p:cNvGrpSpPr/>
          <p:nvPr/>
        </p:nvGrpSpPr>
        <p:grpSpPr>
          <a:xfrm>
            <a:off x="610862" y="1111966"/>
            <a:ext cx="10970275" cy="5088159"/>
            <a:chOff x="619611" y="1347175"/>
            <a:chExt cx="10970275" cy="5088159"/>
          </a:xfrm>
        </p:grpSpPr>
        <p:sp>
          <p:nvSpPr>
            <p:cNvPr id="2" name="Rectangle 1">
              <a:extLst>
                <a:ext uri="{FF2B5EF4-FFF2-40B4-BE49-F238E27FC236}">
                  <a16:creationId xmlns:a16="http://schemas.microsoft.com/office/drawing/2014/main" id="{523163BA-66F0-09CC-7442-3AB4ACFBFCF1}"/>
                </a:ext>
              </a:extLst>
            </p:cNvPr>
            <p:cNvSpPr/>
            <p:nvPr/>
          </p:nvSpPr>
          <p:spPr>
            <a:xfrm>
              <a:off x="1225490" y="2300017"/>
              <a:ext cx="2190941" cy="523220"/>
            </a:xfrm>
            <a:prstGeom prst="rect">
              <a:avLst/>
            </a:prstGeom>
          </p:spPr>
          <p:txBody>
            <a:bodyPr wrap="square" anchor="ctr">
              <a:spAutoFit/>
            </a:bodyPr>
            <a:lstStyle/>
            <a:p>
              <a:pPr algn="ctr"/>
              <a:r>
                <a:rPr lang="en-IN" sz="1400" b="1" dirty="0">
                  <a:solidFill>
                    <a:schemeClr val="tx1">
                      <a:lumMod val="95000"/>
                      <a:lumOff val="5000"/>
                    </a:schemeClr>
                  </a:solidFill>
                  <a:latin typeface="Montserrat" panose="00000500000000000000" pitchFamily="2" charset="0"/>
                  <a:cs typeface="Arial" panose="020B0604020202020204" pitchFamily="34" charset="0"/>
                </a:rPr>
                <a:t>Establish Global</a:t>
              </a:r>
            </a:p>
            <a:p>
              <a:pPr algn="ctr"/>
              <a:r>
                <a:rPr lang="en-IN" sz="1400" b="1" dirty="0">
                  <a:solidFill>
                    <a:schemeClr val="tx1">
                      <a:lumMod val="95000"/>
                      <a:lumOff val="5000"/>
                    </a:schemeClr>
                  </a:solidFill>
                  <a:latin typeface="Montserrat" panose="00000500000000000000" pitchFamily="2" charset="0"/>
                  <a:cs typeface="Arial" panose="020B0604020202020204" pitchFamily="34" charset="0"/>
                </a:rPr>
                <a:t>Presence</a:t>
              </a:r>
            </a:p>
          </p:txBody>
        </p:sp>
        <p:sp>
          <p:nvSpPr>
            <p:cNvPr id="4" name="Rectangle 3">
              <a:extLst>
                <a:ext uri="{FF2B5EF4-FFF2-40B4-BE49-F238E27FC236}">
                  <a16:creationId xmlns:a16="http://schemas.microsoft.com/office/drawing/2014/main" id="{A11BB09D-39F0-6360-7817-3777E47B961D}"/>
                </a:ext>
              </a:extLst>
            </p:cNvPr>
            <p:cNvSpPr/>
            <p:nvPr/>
          </p:nvSpPr>
          <p:spPr>
            <a:xfrm>
              <a:off x="4843934" y="2248636"/>
              <a:ext cx="2190941" cy="523220"/>
            </a:xfrm>
            <a:prstGeom prst="rect">
              <a:avLst/>
            </a:prstGeom>
          </p:spPr>
          <p:txBody>
            <a:bodyPr wrap="square" anchor="ctr">
              <a:spAutoFit/>
            </a:bodyPr>
            <a:lstStyle/>
            <a:p>
              <a:pPr algn="ctr"/>
              <a:r>
                <a:rPr lang="en-IN" sz="1400" b="1" dirty="0">
                  <a:solidFill>
                    <a:schemeClr val="tx1">
                      <a:lumMod val="95000"/>
                      <a:lumOff val="5000"/>
                    </a:schemeClr>
                  </a:solidFill>
                  <a:latin typeface="Montserrat" panose="00000500000000000000" pitchFamily="2" charset="0"/>
                  <a:cs typeface="Arial" panose="020B0604020202020204" pitchFamily="34" charset="0"/>
                </a:rPr>
                <a:t>Assess Customer</a:t>
              </a:r>
            </a:p>
            <a:p>
              <a:pPr algn="ctr"/>
              <a:r>
                <a:rPr lang="en-IN" sz="1400" b="1" dirty="0">
                  <a:solidFill>
                    <a:schemeClr val="tx1">
                      <a:lumMod val="95000"/>
                      <a:lumOff val="5000"/>
                    </a:schemeClr>
                  </a:solidFill>
                  <a:latin typeface="Montserrat" panose="00000500000000000000" pitchFamily="2" charset="0"/>
                  <a:cs typeface="Arial" panose="020B0604020202020204" pitchFamily="34" charset="0"/>
                </a:rPr>
                <a:t>Intent &amp; Insights</a:t>
              </a:r>
            </a:p>
          </p:txBody>
        </p:sp>
        <p:sp>
          <p:nvSpPr>
            <p:cNvPr id="5" name="Rectangle 4">
              <a:extLst>
                <a:ext uri="{FF2B5EF4-FFF2-40B4-BE49-F238E27FC236}">
                  <a16:creationId xmlns:a16="http://schemas.microsoft.com/office/drawing/2014/main" id="{89C8D698-9532-00D1-9CEE-D1329CB4F140}"/>
                </a:ext>
              </a:extLst>
            </p:cNvPr>
            <p:cNvSpPr/>
            <p:nvPr/>
          </p:nvSpPr>
          <p:spPr>
            <a:xfrm>
              <a:off x="8127372" y="2248636"/>
              <a:ext cx="2916143" cy="523220"/>
            </a:xfrm>
            <a:prstGeom prst="rect">
              <a:avLst/>
            </a:prstGeom>
          </p:spPr>
          <p:txBody>
            <a:bodyPr wrap="square" anchor="ctr">
              <a:spAutoFit/>
            </a:bodyPr>
            <a:lstStyle/>
            <a:p>
              <a:pPr algn="ctr"/>
              <a:r>
                <a:rPr lang="en-IN" sz="1400" b="1" dirty="0">
                  <a:solidFill>
                    <a:schemeClr val="tx1">
                      <a:lumMod val="95000"/>
                      <a:lumOff val="5000"/>
                    </a:schemeClr>
                  </a:solidFill>
                  <a:latin typeface="Montserrat" panose="00000500000000000000" pitchFamily="2" charset="0"/>
                  <a:cs typeface="Arial" panose="020B0604020202020204" pitchFamily="34" charset="0"/>
                </a:rPr>
                <a:t>Experience Exponential</a:t>
              </a:r>
            </a:p>
            <a:p>
              <a:pPr algn="ctr"/>
              <a:r>
                <a:rPr lang="en-IN" sz="1400" b="1" dirty="0">
                  <a:solidFill>
                    <a:schemeClr val="tx1">
                      <a:lumMod val="95000"/>
                      <a:lumOff val="5000"/>
                    </a:schemeClr>
                  </a:solidFill>
                  <a:latin typeface="Montserrat" panose="00000500000000000000" pitchFamily="2" charset="0"/>
                  <a:cs typeface="Arial" panose="020B0604020202020204" pitchFamily="34" charset="0"/>
                </a:rPr>
                <a:t>Growth</a:t>
              </a:r>
            </a:p>
          </p:txBody>
        </p:sp>
        <p:sp>
          <p:nvSpPr>
            <p:cNvPr id="11" name="TextBox 10">
              <a:extLst>
                <a:ext uri="{FF2B5EF4-FFF2-40B4-BE49-F238E27FC236}">
                  <a16:creationId xmlns:a16="http://schemas.microsoft.com/office/drawing/2014/main" id="{01E138E3-CC10-1C65-5A08-17178538C046}"/>
                </a:ext>
              </a:extLst>
            </p:cNvPr>
            <p:cNvSpPr txBox="1"/>
            <p:nvPr/>
          </p:nvSpPr>
          <p:spPr>
            <a:xfrm>
              <a:off x="917445" y="2891679"/>
              <a:ext cx="2675222" cy="646331"/>
            </a:xfrm>
            <a:prstGeom prst="rect">
              <a:avLst/>
            </a:prstGeom>
            <a:noFill/>
          </p:spPr>
          <p:txBody>
            <a:bodyPr wrap="square">
              <a:spAutoFit/>
            </a:bodyPr>
            <a:lstStyle/>
            <a:p>
              <a:pPr algn="ctr"/>
              <a:r>
                <a:rPr lang="en-US" sz="1200">
                  <a:solidFill>
                    <a:srgbClr val="464646"/>
                  </a:solidFill>
                  <a:latin typeface="Montserrat" panose="00000500000000000000" pitchFamily="2" charset="0"/>
                </a:rPr>
                <a:t>Develop and grow globally by targeting the markets in alignment with your business.</a:t>
              </a:r>
            </a:p>
          </p:txBody>
        </p:sp>
        <p:sp>
          <p:nvSpPr>
            <p:cNvPr id="12" name="TextBox 11">
              <a:extLst>
                <a:ext uri="{FF2B5EF4-FFF2-40B4-BE49-F238E27FC236}">
                  <a16:creationId xmlns:a16="http://schemas.microsoft.com/office/drawing/2014/main" id="{27A61ECE-917A-A72E-2985-11482DF15856}"/>
                </a:ext>
              </a:extLst>
            </p:cNvPr>
            <p:cNvSpPr txBox="1"/>
            <p:nvPr/>
          </p:nvSpPr>
          <p:spPr>
            <a:xfrm>
              <a:off x="4644321" y="2877467"/>
              <a:ext cx="2675222" cy="646331"/>
            </a:xfrm>
            <a:prstGeom prst="rect">
              <a:avLst/>
            </a:prstGeom>
            <a:noFill/>
          </p:spPr>
          <p:txBody>
            <a:bodyPr wrap="square">
              <a:spAutoFit/>
            </a:bodyPr>
            <a:lstStyle/>
            <a:p>
              <a:pPr algn="ctr"/>
              <a:r>
                <a:rPr lang="en-US" sz="1200" b="0" i="0" dirty="0">
                  <a:solidFill>
                    <a:srgbClr val="464646"/>
                  </a:solidFill>
                  <a:effectLst/>
                  <a:latin typeface="Montserrat" panose="00000500000000000000" pitchFamily="2" charset="0"/>
                </a:rPr>
                <a:t>In the age of assistance, delivering growth starts with predicting what people want.</a:t>
              </a:r>
              <a:endParaRPr lang="en-US" sz="1200" dirty="0">
                <a:latin typeface="Montserrat" panose="00000500000000000000" pitchFamily="2" charset="0"/>
              </a:endParaRPr>
            </a:p>
          </p:txBody>
        </p:sp>
        <p:sp>
          <p:nvSpPr>
            <p:cNvPr id="13" name="TextBox 12">
              <a:extLst>
                <a:ext uri="{FF2B5EF4-FFF2-40B4-BE49-F238E27FC236}">
                  <a16:creationId xmlns:a16="http://schemas.microsoft.com/office/drawing/2014/main" id="{96848872-811B-3026-4C29-7A833A94EC69}"/>
                </a:ext>
              </a:extLst>
            </p:cNvPr>
            <p:cNvSpPr txBox="1"/>
            <p:nvPr/>
          </p:nvSpPr>
          <p:spPr>
            <a:xfrm>
              <a:off x="7673094" y="2874164"/>
              <a:ext cx="3916792" cy="646331"/>
            </a:xfrm>
            <a:prstGeom prst="rect">
              <a:avLst/>
            </a:prstGeom>
            <a:noFill/>
          </p:spPr>
          <p:txBody>
            <a:bodyPr wrap="square">
              <a:spAutoFit/>
            </a:bodyPr>
            <a:lstStyle/>
            <a:p>
              <a:pPr algn="ctr"/>
              <a:r>
                <a:rPr lang="en-US" sz="1200">
                  <a:solidFill>
                    <a:srgbClr val="464646"/>
                  </a:solidFill>
                  <a:latin typeface="Montserrat" panose="00000500000000000000" pitchFamily="2" charset="0"/>
                </a:rPr>
                <a:t>Figuring out the channel you’re going to exploit for growth is just as important as figuring out the kind of product you’re going to market.</a:t>
              </a:r>
            </a:p>
          </p:txBody>
        </p:sp>
        <p:sp>
          <p:nvSpPr>
            <p:cNvPr id="14" name="Rectangle 13">
              <a:extLst>
                <a:ext uri="{FF2B5EF4-FFF2-40B4-BE49-F238E27FC236}">
                  <a16:creationId xmlns:a16="http://schemas.microsoft.com/office/drawing/2014/main" id="{267D3019-9CA0-25D9-8F93-9A08A101D440}"/>
                </a:ext>
              </a:extLst>
            </p:cNvPr>
            <p:cNvSpPr/>
            <p:nvPr/>
          </p:nvSpPr>
          <p:spPr>
            <a:xfrm>
              <a:off x="1208554" y="5026887"/>
              <a:ext cx="2190941" cy="523220"/>
            </a:xfrm>
            <a:prstGeom prst="rect">
              <a:avLst/>
            </a:prstGeom>
          </p:spPr>
          <p:txBody>
            <a:bodyPr wrap="square" anchor="ctr">
              <a:spAutoFit/>
            </a:bodyPr>
            <a:lstStyle/>
            <a:p>
              <a:pPr algn="ctr"/>
              <a:r>
                <a:rPr lang="en-IN" sz="1400" b="1" dirty="0">
                  <a:solidFill>
                    <a:schemeClr val="tx1">
                      <a:lumMod val="95000"/>
                      <a:lumOff val="5000"/>
                    </a:schemeClr>
                  </a:solidFill>
                  <a:latin typeface="Montserrat" panose="00000500000000000000" pitchFamily="2" charset="0"/>
                  <a:cs typeface="Arial" panose="020B0604020202020204" pitchFamily="34" charset="0"/>
                </a:rPr>
                <a:t>Deliver Value</a:t>
              </a:r>
            </a:p>
            <a:p>
              <a:pPr algn="ctr"/>
              <a:r>
                <a:rPr lang="en-IN" sz="1400" b="1" dirty="0">
                  <a:solidFill>
                    <a:schemeClr val="tx1">
                      <a:lumMod val="95000"/>
                      <a:lumOff val="5000"/>
                    </a:schemeClr>
                  </a:solidFill>
                  <a:latin typeface="Montserrat" panose="00000500000000000000" pitchFamily="2" charset="0"/>
                  <a:cs typeface="Arial" panose="020B0604020202020204" pitchFamily="34" charset="0"/>
                </a:rPr>
                <a:t>Beyond Measure</a:t>
              </a:r>
            </a:p>
          </p:txBody>
        </p:sp>
        <p:sp>
          <p:nvSpPr>
            <p:cNvPr id="15" name="Rectangle 14">
              <a:extLst>
                <a:ext uri="{FF2B5EF4-FFF2-40B4-BE49-F238E27FC236}">
                  <a16:creationId xmlns:a16="http://schemas.microsoft.com/office/drawing/2014/main" id="{98418D64-1B4A-E147-C375-7EE7E1E09DC3}"/>
                </a:ext>
              </a:extLst>
            </p:cNvPr>
            <p:cNvSpPr/>
            <p:nvPr/>
          </p:nvSpPr>
          <p:spPr>
            <a:xfrm>
              <a:off x="4717451" y="4975506"/>
              <a:ext cx="2410035" cy="523220"/>
            </a:xfrm>
            <a:prstGeom prst="rect">
              <a:avLst/>
            </a:prstGeom>
          </p:spPr>
          <p:txBody>
            <a:bodyPr wrap="square" anchor="ctr">
              <a:spAutoFit/>
            </a:bodyPr>
            <a:lstStyle/>
            <a:p>
              <a:pPr algn="ctr"/>
              <a:r>
                <a:rPr lang="en-US" sz="1400" b="1" dirty="0">
                  <a:solidFill>
                    <a:schemeClr val="tx1">
                      <a:lumMod val="95000"/>
                      <a:lumOff val="5000"/>
                    </a:schemeClr>
                  </a:solidFill>
                  <a:latin typeface="Montserrat" panose="00000500000000000000" pitchFamily="2" charset="0"/>
                  <a:cs typeface="Arial" panose="020B0604020202020204" pitchFamily="34" charset="0"/>
                </a:rPr>
                <a:t>Double ROI with</a:t>
              </a:r>
            </a:p>
            <a:p>
              <a:pPr algn="ctr"/>
              <a:r>
                <a:rPr lang="en-US" sz="1400" b="1" dirty="0">
                  <a:solidFill>
                    <a:schemeClr val="tx1">
                      <a:lumMod val="95000"/>
                      <a:lumOff val="5000"/>
                    </a:schemeClr>
                  </a:solidFill>
                  <a:latin typeface="Montserrat" panose="00000500000000000000" pitchFamily="2" charset="0"/>
                  <a:cs typeface="Arial" panose="020B0604020202020204" pitchFamily="34" charset="0"/>
                </a:rPr>
                <a:t>Personalized Solutions</a:t>
              </a:r>
              <a:endParaRPr lang="en-IN" sz="1400" b="1" dirty="0">
                <a:solidFill>
                  <a:schemeClr val="tx1">
                    <a:lumMod val="95000"/>
                    <a:lumOff val="5000"/>
                  </a:schemeClr>
                </a:solidFill>
                <a:latin typeface="Montserrat" panose="00000500000000000000" pitchFamily="2" charset="0"/>
                <a:cs typeface="Arial" panose="020B0604020202020204" pitchFamily="34" charset="0"/>
              </a:endParaRPr>
            </a:p>
          </p:txBody>
        </p:sp>
        <p:sp>
          <p:nvSpPr>
            <p:cNvPr id="16" name="Rectangle 15">
              <a:extLst>
                <a:ext uri="{FF2B5EF4-FFF2-40B4-BE49-F238E27FC236}">
                  <a16:creationId xmlns:a16="http://schemas.microsoft.com/office/drawing/2014/main" id="{75C9B480-BCAB-788B-07AC-F16EF2D3D0E5}"/>
                </a:ext>
              </a:extLst>
            </p:cNvPr>
            <p:cNvSpPr/>
            <p:nvPr/>
          </p:nvSpPr>
          <p:spPr>
            <a:xfrm>
              <a:off x="8110436" y="4975506"/>
              <a:ext cx="2916143" cy="523220"/>
            </a:xfrm>
            <a:prstGeom prst="rect">
              <a:avLst/>
            </a:prstGeom>
          </p:spPr>
          <p:txBody>
            <a:bodyPr wrap="square" anchor="ctr">
              <a:spAutoFit/>
            </a:bodyPr>
            <a:lstStyle/>
            <a:p>
              <a:pPr algn="ctr"/>
              <a:r>
                <a:rPr lang="en-IN" sz="1400" b="1" dirty="0">
                  <a:solidFill>
                    <a:schemeClr val="tx1">
                      <a:lumMod val="95000"/>
                      <a:lumOff val="5000"/>
                    </a:schemeClr>
                  </a:solidFill>
                  <a:latin typeface="Montserrat" panose="00000500000000000000" pitchFamily="2" charset="0"/>
                  <a:cs typeface="Arial" panose="020B0604020202020204" pitchFamily="34" charset="0"/>
                </a:rPr>
                <a:t>Optimize Campaign</a:t>
              </a:r>
            </a:p>
            <a:p>
              <a:pPr algn="ctr"/>
              <a:r>
                <a:rPr lang="en-IN" sz="1400" b="1" dirty="0">
                  <a:solidFill>
                    <a:schemeClr val="tx1">
                      <a:lumMod val="95000"/>
                      <a:lumOff val="5000"/>
                    </a:schemeClr>
                  </a:solidFill>
                  <a:latin typeface="Montserrat" panose="00000500000000000000" pitchFamily="2" charset="0"/>
                  <a:cs typeface="Arial" panose="020B0604020202020204" pitchFamily="34" charset="0"/>
                </a:rPr>
                <a:t>Efficiency</a:t>
              </a:r>
            </a:p>
          </p:txBody>
        </p:sp>
        <p:sp>
          <p:nvSpPr>
            <p:cNvPr id="17" name="TextBox 16">
              <a:extLst>
                <a:ext uri="{FF2B5EF4-FFF2-40B4-BE49-F238E27FC236}">
                  <a16:creationId xmlns:a16="http://schemas.microsoft.com/office/drawing/2014/main" id="{76F0B5C5-B88C-D934-A44A-7C0659C64718}"/>
                </a:ext>
              </a:extLst>
            </p:cNvPr>
            <p:cNvSpPr txBox="1"/>
            <p:nvPr/>
          </p:nvSpPr>
          <p:spPr>
            <a:xfrm>
              <a:off x="619611" y="5618549"/>
              <a:ext cx="3237018" cy="646331"/>
            </a:xfrm>
            <a:prstGeom prst="rect">
              <a:avLst/>
            </a:prstGeom>
            <a:noFill/>
          </p:spPr>
          <p:txBody>
            <a:bodyPr wrap="square">
              <a:spAutoFit/>
            </a:bodyPr>
            <a:lstStyle/>
            <a:p>
              <a:pPr algn="ctr"/>
              <a:r>
                <a:rPr lang="en-US" sz="1200">
                  <a:solidFill>
                    <a:srgbClr val="464646"/>
                  </a:solidFill>
                  <a:latin typeface="Montserrat" panose="00000500000000000000" pitchFamily="2" charset="0"/>
                </a:rPr>
                <a:t>Value creation is the foundation of any business and the most significant aspect of Project Management.</a:t>
              </a:r>
            </a:p>
          </p:txBody>
        </p:sp>
        <p:sp>
          <p:nvSpPr>
            <p:cNvPr id="18" name="TextBox 17">
              <a:extLst>
                <a:ext uri="{FF2B5EF4-FFF2-40B4-BE49-F238E27FC236}">
                  <a16:creationId xmlns:a16="http://schemas.microsoft.com/office/drawing/2014/main" id="{5E97B754-1AD2-EF57-EB06-0606799EE6E4}"/>
                </a:ext>
              </a:extLst>
            </p:cNvPr>
            <p:cNvSpPr txBox="1"/>
            <p:nvPr/>
          </p:nvSpPr>
          <p:spPr>
            <a:xfrm>
              <a:off x="4184636" y="5604337"/>
              <a:ext cx="3560720" cy="830997"/>
            </a:xfrm>
            <a:prstGeom prst="rect">
              <a:avLst/>
            </a:prstGeom>
            <a:noFill/>
          </p:spPr>
          <p:txBody>
            <a:bodyPr wrap="square">
              <a:spAutoFit/>
            </a:bodyPr>
            <a:lstStyle/>
            <a:p>
              <a:pPr algn="ctr"/>
              <a:r>
                <a:rPr lang="en-US" sz="1200">
                  <a:solidFill>
                    <a:srgbClr val="464646"/>
                  </a:solidFill>
                  <a:latin typeface="Montserrat" panose="00000500000000000000" pitchFamily="2" charset="0"/>
                </a:rPr>
                <a:t>Personalization is a crucial practice in marketing today. More than 80% of companies opt for it, and for those who get it right, the outcome can be substantial.</a:t>
              </a:r>
            </a:p>
          </p:txBody>
        </p:sp>
        <p:sp>
          <p:nvSpPr>
            <p:cNvPr id="19" name="TextBox 18">
              <a:extLst>
                <a:ext uri="{FF2B5EF4-FFF2-40B4-BE49-F238E27FC236}">
                  <a16:creationId xmlns:a16="http://schemas.microsoft.com/office/drawing/2014/main" id="{9DD3F6E1-783C-2456-9562-8B3425544F72}"/>
                </a:ext>
              </a:extLst>
            </p:cNvPr>
            <p:cNvSpPr txBox="1"/>
            <p:nvPr/>
          </p:nvSpPr>
          <p:spPr>
            <a:xfrm>
              <a:off x="8398544" y="5601034"/>
              <a:ext cx="2432020" cy="461665"/>
            </a:xfrm>
            <a:prstGeom prst="rect">
              <a:avLst/>
            </a:prstGeom>
            <a:noFill/>
          </p:spPr>
          <p:txBody>
            <a:bodyPr wrap="square">
              <a:spAutoFit/>
            </a:bodyPr>
            <a:lstStyle/>
            <a:p>
              <a:pPr algn="ctr"/>
              <a:r>
                <a:rPr lang="en-US" sz="1200">
                  <a:solidFill>
                    <a:srgbClr val="464646"/>
                  </a:solidFill>
                  <a:latin typeface="Montserrat" panose="00000500000000000000" pitchFamily="2" charset="0"/>
                </a:rPr>
                <a:t>Reach the target audience in right place,at the right time,with the right message.</a:t>
              </a:r>
            </a:p>
          </p:txBody>
        </p:sp>
        <p:pic>
          <p:nvPicPr>
            <p:cNvPr id="20" name="Picture 2" descr="Establish Global Presence">
              <a:extLst>
                <a:ext uri="{FF2B5EF4-FFF2-40B4-BE49-F238E27FC236}">
                  <a16:creationId xmlns:a16="http://schemas.microsoft.com/office/drawing/2014/main" id="{426416F5-934A-B84B-6B5D-937F4A1BB9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95946" y="1351481"/>
              <a:ext cx="738686" cy="7209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ssess Customer Intent &amp; Insights">
              <a:extLst>
                <a:ext uri="{FF2B5EF4-FFF2-40B4-BE49-F238E27FC236}">
                  <a16:creationId xmlns:a16="http://schemas.microsoft.com/office/drawing/2014/main" id="{3BD5725B-4C2E-8588-DBF3-E2091D6BD64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53147" y="1347175"/>
              <a:ext cx="738686" cy="7209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Experience Exponential Growth">
              <a:extLst>
                <a:ext uri="{FF2B5EF4-FFF2-40B4-BE49-F238E27FC236}">
                  <a16:creationId xmlns:a16="http://schemas.microsoft.com/office/drawing/2014/main" id="{CC086300-B4F9-7D23-212E-D4BA642FF06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99163" y="1408359"/>
              <a:ext cx="738686" cy="7209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Deliver Value beyond Measure">
              <a:extLst>
                <a:ext uri="{FF2B5EF4-FFF2-40B4-BE49-F238E27FC236}">
                  <a16:creationId xmlns:a16="http://schemas.microsoft.com/office/drawing/2014/main" id="{E57C8D0E-2F46-971D-64DC-D195AE9C5AD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885713" y="4201306"/>
              <a:ext cx="738686" cy="7209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Double ROI with Personalized Solutions">
              <a:extLst>
                <a:ext uri="{FF2B5EF4-FFF2-40B4-BE49-F238E27FC236}">
                  <a16:creationId xmlns:a16="http://schemas.microsoft.com/office/drawing/2014/main" id="{D0F2CC07-D36C-E33D-73C6-41B0A41FF49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535681" y="4166362"/>
              <a:ext cx="738686" cy="7209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Maximize your Campaign Efficiency">
              <a:extLst>
                <a:ext uri="{FF2B5EF4-FFF2-40B4-BE49-F238E27FC236}">
                  <a16:creationId xmlns:a16="http://schemas.microsoft.com/office/drawing/2014/main" id="{AB1EEC09-54F8-2807-2904-F624AA52B92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212097" y="4229806"/>
              <a:ext cx="738686" cy="7209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0749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774D6-0C00-7080-CF82-89381B31FC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7DE85DD-2675-0B0F-5B49-985B29E87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A4C4F362-0754-3CCB-388D-4AEED57369FA}"/>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11A6B"/>
                </a:solidFill>
                <a:latin typeface="Montserrat" panose="00000500000000000000" pitchFamily="2" charset="0"/>
              </a:rPr>
              <a:t>CORE COMPETENCE &amp; INDUSTRY EXPERTISE</a:t>
            </a:r>
          </a:p>
        </p:txBody>
      </p:sp>
      <p:grpSp>
        <p:nvGrpSpPr>
          <p:cNvPr id="4" name="Group 3">
            <a:extLst>
              <a:ext uri="{FF2B5EF4-FFF2-40B4-BE49-F238E27FC236}">
                <a16:creationId xmlns:a16="http://schemas.microsoft.com/office/drawing/2014/main" id="{3BD0B962-4B29-E366-8839-08DE1FF71F55}"/>
              </a:ext>
            </a:extLst>
          </p:cNvPr>
          <p:cNvGrpSpPr/>
          <p:nvPr/>
        </p:nvGrpSpPr>
        <p:grpSpPr>
          <a:xfrm>
            <a:off x="1371590" y="1156123"/>
            <a:ext cx="4092599" cy="5262532"/>
            <a:chOff x="782893" y="1284246"/>
            <a:chExt cx="4092599" cy="5262532"/>
          </a:xfrm>
        </p:grpSpPr>
        <p:grpSp>
          <p:nvGrpSpPr>
            <p:cNvPr id="5" name="Group 4">
              <a:extLst>
                <a:ext uri="{FF2B5EF4-FFF2-40B4-BE49-F238E27FC236}">
                  <a16:creationId xmlns:a16="http://schemas.microsoft.com/office/drawing/2014/main" id="{8A5B5A12-638F-BD02-AD4C-39955C3718D1}"/>
                </a:ext>
              </a:extLst>
            </p:cNvPr>
            <p:cNvGrpSpPr/>
            <p:nvPr/>
          </p:nvGrpSpPr>
          <p:grpSpPr>
            <a:xfrm>
              <a:off x="782893" y="1284246"/>
              <a:ext cx="4092599" cy="5262532"/>
              <a:chOff x="6834375" y="452236"/>
              <a:chExt cx="4952045" cy="6367664"/>
            </a:xfrm>
          </p:grpSpPr>
          <p:grpSp>
            <p:nvGrpSpPr>
              <p:cNvPr id="16" name="Group 15">
                <a:extLst>
                  <a:ext uri="{FF2B5EF4-FFF2-40B4-BE49-F238E27FC236}">
                    <a16:creationId xmlns:a16="http://schemas.microsoft.com/office/drawing/2014/main" id="{15458B7B-B417-BA74-2379-FD63DEEA06A1}"/>
                  </a:ext>
                </a:extLst>
              </p:cNvPr>
              <p:cNvGrpSpPr/>
              <p:nvPr/>
            </p:nvGrpSpPr>
            <p:grpSpPr>
              <a:xfrm>
                <a:off x="6834375" y="452236"/>
                <a:ext cx="4952045" cy="899329"/>
                <a:chOff x="6834375" y="452237"/>
                <a:chExt cx="4952045" cy="899329"/>
              </a:xfrm>
            </p:grpSpPr>
            <p:grpSp>
              <p:nvGrpSpPr>
                <p:cNvPr id="196" name="Group 195">
                  <a:extLst>
                    <a:ext uri="{FF2B5EF4-FFF2-40B4-BE49-F238E27FC236}">
                      <a16:creationId xmlns:a16="http://schemas.microsoft.com/office/drawing/2014/main" id="{A94AB216-816B-7F67-5009-98318B69AA7E}"/>
                    </a:ext>
                  </a:extLst>
                </p:cNvPr>
                <p:cNvGrpSpPr/>
                <p:nvPr/>
              </p:nvGrpSpPr>
              <p:grpSpPr>
                <a:xfrm>
                  <a:off x="6834375" y="452237"/>
                  <a:ext cx="4952045" cy="899329"/>
                  <a:chOff x="6577622" y="341863"/>
                  <a:chExt cx="4808134" cy="873194"/>
                </a:xfrm>
              </p:grpSpPr>
              <p:sp>
                <p:nvSpPr>
                  <p:cNvPr id="198" name="Oval 197">
                    <a:extLst>
                      <a:ext uri="{FF2B5EF4-FFF2-40B4-BE49-F238E27FC236}">
                        <a16:creationId xmlns:a16="http://schemas.microsoft.com/office/drawing/2014/main" id="{7D3501F5-783C-08F4-A39B-738C37D2E6ED}"/>
                      </a:ext>
                    </a:extLst>
                  </p:cNvPr>
                  <p:cNvSpPr/>
                  <p:nvPr/>
                </p:nvSpPr>
                <p:spPr>
                  <a:xfrm>
                    <a:off x="6577622" y="341863"/>
                    <a:ext cx="873194" cy="873194"/>
                  </a:xfrm>
                  <a:prstGeom prst="ellipse">
                    <a:avLst/>
                  </a:prstGeom>
                  <a:solidFill>
                    <a:srgbClr val="6D08B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9" name="Freeform 57">
                    <a:extLst>
                      <a:ext uri="{FF2B5EF4-FFF2-40B4-BE49-F238E27FC236}">
                        <a16:creationId xmlns:a16="http://schemas.microsoft.com/office/drawing/2014/main" id="{472CF575-63BA-969E-F6E1-806899973359}"/>
                      </a:ext>
                    </a:extLst>
                  </p:cNvPr>
                  <p:cNvSpPr/>
                  <p:nvPr/>
                </p:nvSpPr>
                <p:spPr>
                  <a:xfrm>
                    <a:off x="7485734" y="518298"/>
                    <a:ext cx="3740436" cy="520326"/>
                  </a:xfrm>
                  <a:custGeom>
                    <a:avLst/>
                    <a:gdLst>
                      <a:gd name="connsiteX0" fmla="*/ 0 w 4498371"/>
                      <a:gd name="connsiteY0" fmla="*/ 0 h 576772"/>
                      <a:gd name="connsiteX1" fmla="*/ 4209985 w 4498371"/>
                      <a:gd name="connsiteY1" fmla="*/ 0 h 576772"/>
                      <a:gd name="connsiteX2" fmla="*/ 4498371 w 4498371"/>
                      <a:gd name="connsiteY2" fmla="*/ 288386 h 576772"/>
                      <a:gd name="connsiteX3" fmla="*/ 4498370 w 4498371"/>
                      <a:gd name="connsiteY3" fmla="*/ 288386 h 576772"/>
                      <a:gd name="connsiteX4" fmla="*/ 4209984 w 4498371"/>
                      <a:gd name="connsiteY4" fmla="*/ 576772 h 576772"/>
                      <a:gd name="connsiteX5" fmla="*/ 1 w 4498371"/>
                      <a:gd name="connsiteY5" fmla="*/ 576771 h 576772"/>
                      <a:gd name="connsiteX6" fmla="*/ 44057 w 4498371"/>
                      <a:gd name="connsiteY6" fmla="*/ 495604 h 576772"/>
                      <a:gd name="connsiteX7" fmla="*/ 85892 w 4498371"/>
                      <a:gd name="connsiteY7" fmla="*/ 288386 h 576772"/>
                      <a:gd name="connsiteX8" fmla="*/ 44057 w 4498371"/>
                      <a:gd name="connsiteY8" fmla="*/ 81168 h 576772"/>
                      <a:gd name="connsiteX9" fmla="*/ 0 w 4498371"/>
                      <a:gd name="connsiteY9" fmla="*/ 0 h 57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8371" h="576772">
                        <a:moveTo>
                          <a:pt x="0" y="0"/>
                        </a:moveTo>
                        <a:lnTo>
                          <a:pt x="4209985" y="0"/>
                        </a:lnTo>
                        <a:cubicBezTo>
                          <a:pt x="4369256" y="0"/>
                          <a:pt x="4498371" y="129115"/>
                          <a:pt x="4498371" y="288386"/>
                        </a:cubicBezTo>
                        <a:lnTo>
                          <a:pt x="4498370" y="288386"/>
                        </a:lnTo>
                        <a:cubicBezTo>
                          <a:pt x="4498370" y="447657"/>
                          <a:pt x="4369255" y="576772"/>
                          <a:pt x="4209984" y="576772"/>
                        </a:cubicBezTo>
                        <a:lnTo>
                          <a:pt x="1" y="576771"/>
                        </a:lnTo>
                        <a:lnTo>
                          <a:pt x="44057" y="495604"/>
                        </a:lnTo>
                        <a:cubicBezTo>
                          <a:pt x="70996" y="431913"/>
                          <a:pt x="85892" y="361889"/>
                          <a:pt x="85892" y="288386"/>
                        </a:cubicBezTo>
                        <a:cubicBezTo>
                          <a:pt x="85892" y="214883"/>
                          <a:pt x="70996" y="144859"/>
                          <a:pt x="44057" y="81168"/>
                        </a:cubicBez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200" name="Freeform 94">
                    <a:extLst>
                      <a:ext uri="{FF2B5EF4-FFF2-40B4-BE49-F238E27FC236}">
                        <a16:creationId xmlns:a16="http://schemas.microsoft.com/office/drawing/2014/main" id="{0C251F03-6E02-D3A8-1E91-E162C8520967}"/>
                      </a:ext>
                    </a:extLst>
                  </p:cNvPr>
                  <p:cNvSpPr/>
                  <p:nvPr/>
                </p:nvSpPr>
                <p:spPr>
                  <a:xfrm>
                    <a:off x="7357825" y="382502"/>
                    <a:ext cx="4027931" cy="791915"/>
                  </a:xfrm>
                  <a:custGeom>
                    <a:avLst/>
                    <a:gdLst>
                      <a:gd name="connsiteX0" fmla="*/ 0 w 4027931"/>
                      <a:gd name="connsiteY0" fmla="*/ 0 h 871106"/>
                      <a:gd name="connsiteX1" fmla="*/ 3592378 w 4027931"/>
                      <a:gd name="connsiteY1" fmla="*/ 0 h 871106"/>
                      <a:gd name="connsiteX2" fmla="*/ 4027931 w 4027931"/>
                      <a:gd name="connsiteY2" fmla="*/ 435553 h 871106"/>
                      <a:gd name="connsiteX3" fmla="*/ 3592378 w 4027931"/>
                      <a:gd name="connsiteY3" fmla="*/ 871106 h 871106"/>
                      <a:gd name="connsiteX4" fmla="*/ 0 w 4027931"/>
                      <a:gd name="connsiteY4" fmla="*/ 871106 h 871106"/>
                      <a:gd name="connsiteX5" fmla="*/ 37332 w 4027931"/>
                      <a:gd name="connsiteY5" fmla="*/ 840304 h 871106"/>
                      <a:gd name="connsiteX6" fmla="*/ 47104 w 4027931"/>
                      <a:gd name="connsiteY6" fmla="*/ 828460 h 871106"/>
                      <a:gd name="connsiteX7" fmla="*/ 3593543 w 4027931"/>
                      <a:gd name="connsiteY7" fmla="*/ 828460 h 871106"/>
                      <a:gd name="connsiteX8" fmla="*/ 3986450 w 4027931"/>
                      <a:gd name="connsiteY8" fmla="*/ 435553 h 871106"/>
                      <a:gd name="connsiteX9" fmla="*/ 3593543 w 4027931"/>
                      <a:gd name="connsiteY9" fmla="*/ 42646 h 871106"/>
                      <a:gd name="connsiteX10" fmla="*/ 47104 w 4027931"/>
                      <a:gd name="connsiteY10" fmla="*/ 42646 h 871106"/>
                      <a:gd name="connsiteX11" fmla="*/ 37332 w 4027931"/>
                      <a:gd name="connsiteY11" fmla="*/ 30802 h 871106"/>
                      <a:gd name="connsiteX12" fmla="*/ 0 w 4027931"/>
                      <a:gd name="connsiteY12" fmla="*/ 0 h 87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7931" h="871106">
                        <a:moveTo>
                          <a:pt x="0" y="0"/>
                        </a:moveTo>
                        <a:lnTo>
                          <a:pt x="3592378" y="0"/>
                        </a:lnTo>
                        <a:cubicBezTo>
                          <a:pt x="3832927" y="0"/>
                          <a:pt x="4027931" y="195004"/>
                          <a:pt x="4027931" y="435553"/>
                        </a:cubicBezTo>
                        <a:cubicBezTo>
                          <a:pt x="4027931" y="676102"/>
                          <a:pt x="3832927" y="871106"/>
                          <a:pt x="3592378" y="871106"/>
                        </a:cubicBezTo>
                        <a:lnTo>
                          <a:pt x="0" y="871106"/>
                        </a:lnTo>
                        <a:lnTo>
                          <a:pt x="37332" y="840304"/>
                        </a:lnTo>
                        <a:lnTo>
                          <a:pt x="47104" y="828460"/>
                        </a:lnTo>
                        <a:lnTo>
                          <a:pt x="3593543" y="828460"/>
                        </a:lnTo>
                        <a:cubicBezTo>
                          <a:pt x="3810540" y="828460"/>
                          <a:pt x="3986450" y="652550"/>
                          <a:pt x="3986450" y="435553"/>
                        </a:cubicBezTo>
                        <a:cubicBezTo>
                          <a:pt x="3986450" y="218556"/>
                          <a:pt x="3810540" y="42646"/>
                          <a:pt x="3593543" y="42646"/>
                        </a:cubicBezTo>
                        <a:lnTo>
                          <a:pt x="47104" y="42646"/>
                        </a:lnTo>
                        <a:lnTo>
                          <a:pt x="37332" y="308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97" name="TextBox 196">
                  <a:extLst>
                    <a:ext uri="{FF2B5EF4-FFF2-40B4-BE49-F238E27FC236}">
                      <a16:creationId xmlns:a16="http://schemas.microsoft.com/office/drawing/2014/main" id="{22671488-7693-570A-76E2-4CD1853E651D}"/>
                    </a:ext>
                  </a:extLst>
                </p:cNvPr>
                <p:cNvSpPr txBox="1"/>
                <p:nvPr/>
              </p:nvSpPr>
              <p:spPr>
                <a:xfrm>
                  <a:off x="8078469" y="697509"/>
                  <a:ext cx="3381705" cy="409650"/>
                </a:xfrm>
                <a:prstGeom prst="rect">
                  <a:avLst/>
                </a:prstGeom>
                <a:noFill/>
              </p:spPr>
              <p:txBody>
                <a:bodyPr wrap="square" rtlCol="0">
                  <a:spAutoFit/>
                </a:bodyPr>
                <a:lstStyle/>
                <a:p>
                  <a:r>
                    <a:rPr lang="en-US" sz="1600" b="1">
                      <a:solidFill>
                        <a:schemeClr val="bg1"/>
                      </a:solidFill>
                      <a:latin typeface="Montserrat Semi Bold" panose="020B0604020202020204" charset="0"/>
                      <a:cs typeface="Arial" panose="020B0604020202020204" pitchFamily="34" charset="0"/>
                    </a:rPr>
                    <a:t>Healthcare</a:t>
                  </a:r>
                  <a:endParaRPr lang="en-US" sz="1600" b="1" dirty="0">
                    <a:solidFill>
                      <a:schemeClr val="bg1"/>
                    </a:solidFill>
                    <a:latin typeface="Montserrat Semi Bold" panose="020B0604020202020204" charset="0"/>
                    <a:cs typeface="Arial" panose="020B0604020202020204" pitchFamily="34" charset="0"/>
                  </a:endParaRPr>
                </a:p>
              </p:txBody>
            </p:sp>
          </p:grpSp>
          <p:grpSp>
            <p:nvGrpSpPr>
              <p:cNvPr id="17" name="Group 16">
                <a:extLst>
                  <a:ext uri="{FF2B5EF4-FFF2-40B4-BE49-F238E27FC236}">
                    <a16:creationId xmlns:a16="http://schemas.microsoft.com/office/drawing/2014/main" id="{E6018196-9C8F-C9C6-FF2F-FD11491AA99D}"/>
                  </a:ext>
                </a:extLst>
              </p:cNvPr>
              <p:cNvGrpSpPr/>
              <p:nvPr/>
            </p:nvGrpSpPr>
            <p:grpSpPr>
              <a:xfrm>
                <a:off x="6834375" y="1545903"/>
                <a:ext cx="4952045" cy="899329"/>
                <a:chOff x="6834375" y="1545904"/>
                <a:chExt cx="4952045" cy="899329"/>
              </a:xfrm>
            </p:grpSpPr>
            <p:grpSp>
              <p:nvGrpSpPr>
                <p:cNvPr id="106" name="Group 105">
                  <a:extLst>
                    <a:ext uri="{FF2B5EF4-FFF2-40B4-BE49-F238E27FC236}">
                      <a16:creationId xmlns:a16="http://schemas.microsoft.com/office/drawing/2014/main" id="{AF094C18-7716-0D72-3F34-2FDFA7A17620}"/>
                    </a:ext>
                  </a:extLst>
                </p:cNvPr>
                <p:cNvGrpSpPr/>
                <p:nvPr/>
              </p:nvGrpSpPr>
              <p:grpSpPr>
                <a:xfrm>
                  <a:off x="6834375" y="1545904"/>
                  <a:ext cx="4952045" cy="899329"/>
                  <a:chOff x="6577622" y="341863"/>
                  <a:chExt cx="4808134" cy="873194"/>
                </a:xfrm>
              </p:grpSpPr>
              <p:sp>
                <p:nvSpPr>
                  <p:cNvPr id="193" name="Oval 192">
                    <a:extLst>
                      <a:ext uri="{FF2B5EF4-FFF2-40B4-BE49-F238E27FC236}">
                        <a16:creationId xmlns:a16="http://schemas.microsoft.com/office/drawing/2014/main" id="{A2786AE4-97C2-4B82-4F17-330B2CE616B4}"/>
                      </a:ext>
                    </a:extLst>
                  </p:cNvPr>
                  <p:cNvSpPr/>
                  <p:nvPr/>
                </p:nvSpPr>
                <p:spPr>
                  <a:xfrm>
                    <a:off x="6577622" y="341863"/>
                    <a:ext cx="873194" cy="873194"/>
                  </a:xfrm>
                  <a:prstGeom prst="ellipse">
                    <a:avLst/>
                  </a:prstGeom>
                  <a:solidFill>
                    <a:srgbClr val="C2107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4" name="Freeform 101">
                    <a:extLst>
                      <a:ext uri="{FF2B5EF4-FFF2-40B4-BE49-F238E27FC236}">
                        <a16:creationId xmlns:a16="http://schemas.microsoft.com/office/drawing/2014/main" id="{09BBE230-209D-B09B-6A8B-2DFECED5C4CD}"/>
                      </a:ext>
                    </a:extLst>
                  </p:cNvPr>
                  <p:cNvSpPr/>
                  <p:nvPr/>
                </p:nvSpPr>
                <p:spPr>
                  <a:xfrm>
                    <a:off x="7485734" y="518298"/>
                    <a:ext cx="3740436" cy="520326"/>
                  </a:xfrm>
                  <a:custGeom>
                    <a:avLst/>
                    <a:gdLst>
                      <a:gd name="connsiteX0" fmla="*/ 0 w 4498371"/>
                      <a:gd name="connsiteY0" fmla="*/ 0 h 576772"/>
                      <a:gd name="connsiteX1" fmla="*/ 4209985 w 4498371"/>
                      <a:gd name="connsiteY1" fmla="*/ 0 h 576772"/>
                      <a:gd name="connsiteX2" fmla="*/ 4498371 w 4498371"/>
                      <a:gd name="connsiteY2" fmla="*/ 288386 h 576772"/>
                      <a:gd name="connsiteX3" fmla="*/ 4498370 w 4498371"/>
                      <a:gd name="connsiteY3" fmla="*/ 288386 h 576772"/>
                      <a:gd name="connsiteX4" fmla="*/ 4209984 w 4498371"/>
                      <a:gd name="connsiteY4" fmla="*/ 576772 h 576772"/>
                      <a:gd name="connsiteX5" fmla="*/ 1 w 4498371"/>
                      <a:gd name="connsiteY5" fmla="*/ 576771 h 576772"/>
                      <a:gd name="connsiteX6" fmla="*/ 44057 w 4498371"/>
                      <a:gd name="connsiteY6" fmla="*/ 495604 h 576772"/>
                      <a:gd name="connsiteX7" fmla="*/ 85892 w 4498371"/>
                      <a:gd name="connsiteY7" fmla="*/ 288386 h 576772"/>
                      <a:gd name="connsiteX8" fmla="*/ 44057 w 4498371"/>
                      <a:gd name="connsiteY8" fmla="*/ 81168 h 576772"/>
                      <a:gd name="connsiteX9" fmla="*/ 0 w 4498371"/>
                      <a:gd name="connsiteY9" fmla="*/ 0 h 57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8371" h="576772">
                        <a:moveTo>
                          <a:pt x="0" y="0"/>
                        </a:moveTo>
                        <a:lnTo>
                          <a:pt x="4209985" y="0"/>
                        </a:lnTo>
                        <a:cubicBezTo>
                          <a:pt x="4369256" y="0"/>
                          <a:pt x="4498371" y="129115"/>
                          <a:pt x="4498371" y="288386"/>
                        </a:cubicBezTo>
                        <a:lnTo>
                          <a:pt x="4498370" y="288386"/>
                        </a:lnTo>
                        <a:cubicBezTo>
                          <a:pt x="4498370" y="447657"/>
                          <a:pt x="4369255" y="576772"/>
                          <a:pt x="4209984" y="576772"/>
                        </a:cubicBezTo>
                        <a:lnTo>
                          <a:pt x="1" y="576771"/>
                        </a:lnTo>
                        <a:lnTo>
                          <a:pt x="44057" y="495604"/>
                        </a:lnTo>
                        <a:cubicBezTo>
                          <a:pt x="70996" y="431913"/>
                          <a:pt x="85892" y="361889"/>
                          <a:pt x="85892" y="288386"/>
                        </a:cubicBezTo>
                        <a:cubicBezTo>
                          <a:pt x="85892" y="214883"/>
                          <a:pt x="70996" y="144859"/>
                          <a:pt x="44057" y="81168"/>
                        </a:cubicBez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5" name="Freeform 102">
                    <a:extLst>
                      <a:ext uri="{FF2B5EF4-FFF2-40B4-BE49-F238E27FC236}">
                        <a16:creationId xmlns:a16="http://schemas.microsoft.com/office/drawing/2014/main" id="{20AD3545-3C5D-1AA4-BACD-2BAB76B6182C}"/>
                      </a:ext>
                    </a:extLst>
                  </p:cNvPr>
                  <p:cNvSpPr/>
                  <p:nvPr/>
                </p:nvSpPr>
                <p:spPr>
                  <a:xfrm>
                    <a:off x="7357825" y="382502"/>
                    <a:ext cx="4027931" cy="791915"/>
                  </a:xfrm>
                  <a:custGeom>
                    <a:avLst/>
                    <a:gdLst>
                      <a:gd name="connsiteX0" fmla="*/ 0 w 4027931"/>
                      <a:gd name="connsiteY0" fmla="*/ 0 h 871106"/>
                      <a:gd name="connsiteX1" fmla="*/ 3592378 w 4027931"/>
                      <a:gd name="connsiteY1" fmla="*/ 0 h 871106"/>
                      <a:gd name="connsiteX2" fmla="*/ 4027931 w 4027931"/>
                      <a:gd name="connsiteY2" fmla="*/ 435553 h 871106"/>
                      <a:gd name="connsiteX3" fmla="*/ 3592378 w 4027931"/>
                      <a:gd name="connsiteY3" fmla="*/ 871106 h 871106"/>
                      <a:gd name="connsiteX4" fmla="*/ 0 w 4027931"/>
                      <a:gd name="connsiteY4" fmla="*/ 871106 h 871106"/>
                      <a:gd name="connsiteX5" fmla="*/ 37332 w 4027931"/>
                      <a:gd name="connsiteY5" fmla="*/ 840304 h 871106"/>
                      <a:gd name="connsiteX6" fmla="*/ 47104 w 4027931"/>
                      <a:gd name="connsiteY6" fmla="*/ 828460 h 871106"/>
                      <a:gd name="connsiteX7" fmla="*/ 3593543 w 4027931"/>
                      <a:gd name="connsiteY7" fmla="*/ 828460 h 871106"/>
                      <a:gd name="connsiteX8" fmla="*/ 3986450 w 4027931"/>
                      <a:gd name="connsiteY8" fmla="*/ 435553 h 871106"/>
                      <a:gd name="connsiteX9" fmla="*/ 3593543 w 4027931"/>
                      <a:gd name="connsiteY9" fmla="*/ 42646 h 871106"/>
                      <a:gd name="connsiteX10" fmla="*/ 47104 w 4027931"/>
                      <a:gd name="connsiteY10" fmla="*/ 42646 h 871106"/>
                      <a:gd name="connsiteX11" fmla="*/ 37332 w 4027931"/>
                      <a:gd name="connsiteY11" fmla="*/ 30802 h 871106"/>
                      <a:gd name="connsiteX12" fmla="*/ 0 w 4027931"/>
                      <a:gd name="connsiteY12" fmla="*/ 0 h 87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7931" h="871106">
                        <a:moveTo>
                          <a:pt x="0" y="0"/>
                        </a:moveTo>
                        <a:lnTo>
                          <a:pt x="3592378" y="0"/>
                        </a:lnTo>
                        <a:cubicBezTo>
                          <a:pt x="3832927" y="0"/>
                          <a:pt x="4027931" y="195004"/>
                          <a:pt x="4027931" y="435553"/>
                        </a:cubicBezTo>
                        <a:cubicBezTo>
                          <a:pt x="4027931" y="676102"/>
                          <a:pt x="3832927" y="871106"/>
                          <a:pt x="3592378" y="871106"/>
                        </a:cubicBezTo>
                        <a:lnTo>
                          <a:pt x="0" y="871106"/>
                        </a:lnTo>
                        <a:lnTo>
                          <a:pt x="37332" y="840304"/>
                        </a:lnTo>
                        <a:lnTo>
                          <a:pt x="47104" y="828460"/>
                        </a:lnTo>
                        <a:lnTo>
                          <a:pt x="3593543" y="828460"/>
                        </a:lnTo>
                        <a:cubicBezTo>
                          <a:pt x="3810540" y="828460"/>
                          <a:pt x="3986450" y="652550"/>
                          <a:pt x="3986450" y="435553"/>
                        </a:cubicBezTo>
                        <a:cubicBezTo>
                          <a:pt x="3986450" y="218556"/>
                          <a:pt x="3810540" y="42646"/>
                          <a:pt x="3593543" y="42646"/>
                        </a:cubicBezTo>
                        <a:lnTo>
                          <a:pt x="47104" y="42646"/>
                        </a:lnTo>
                        <a:lnTo>
                          <a:pt x="37332" y="308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92" name="TextBox 191">
                  <a:extLst>
                    <a:ext uri="{FF2B5EF4-FFF2-40B4-BE49-F238E27FC236}">
                      <a16:creationId xmlns:a16="http://schemas.microsoft.com/office/drawing/2014/main" id="{68C1E4AC-0A84-0A34-579A-5F9B8F552F8C}"/>
                    </a:ext>
                  </a:extLst>
                </p:cNvPr>
                <p:cNvSpPr txBox="1"/>
                <p:nvPr/>
              </p:nvSpPr>
              <p:spPr>
                <a:xfrm>
                  <a:off x="8078469" y="1814812"/>
                  <a:ext cx="3543588" cy="409650"/>
                </a:xfrm>
                <a:prstGeom prst="rect">
                  <a:avLst/>
                </a:prstGeom>
                <a:noFill/>
              </p:spPr>
              <p:txBody>
                <a:bodyPr wrap="square" rtlCol="0">
                  <a:spAutoFit/>
                </a:bodyPr>
                <a:lstStyle/>
                <a:p>
                  <a:r>
                    <a:rPr lang="en-US" sz="1600" b="1">
                      <a:solidFill>
                        <a:schemeClr val="bg1"/>
                      </a:solidFill>
                      <a:latin typeface="Montserrat Semi Bold" panose="020B0604020202020204" charset="0"/>
                      <a:cs typeface="Arial" panose="020B0604020202020204" pitchFamily="34" charset="0"/>
                    </a:rPr>
                    <a:t>Information Technology</a:t>
                  </a:r>
                  <a:endParaRPr lang="en-US" sz="1600" b="1" dirty="0">
                    <a:solidFill>
                      <a:schemeClr val="bg1"/>
                    </a:solidFill>
                    <a:latin typeface="Montserrat Semi Bold" panose="020B0604020202020204" charset="0"/>
                    <a:cs typeface="Arial" panose="020B0604020202020204" pitchFamily="34" charset="0"/>
                  </a:endParaRPr>
                </a:p>
              </p:txBody>
            </p:sp>
          </p:grpSp>
          <p:grpSp>
            <p:nvGrpSpPr>
              <p:cNvPr id="18" name="Group 17">
                <a:extLst>
                  <a:ext uri="{FF2B5EF4-FFF2-40B4-BE49-F238E27FC236}">
                    <a16:creationId xmlns:a16="http://schemas.microsoft.com/office/drawing/2014/main" id="{96C3AFFE-736D-7E00-BB3A-2FA19D14576C}"/>
                  </a:ext>
                </a:extLst>
              </p:cNvPr>
              <p:cNvGrpSpPr/>
              <p:nvPr/>
            </p:nvGrpSpPr>
            <p:grpSpPr>
              <a:xfrm>
                <a:off x="6834375" y="2639571"/>
                <a:ext cx="4952045" cy="899329"/>
                <a:chOff x="6834375" y="2639571"/>
                <a:chExt cx="4952045" cy="899329"/>
              </a:xfrm>
            </p:grpSpPr>
            <p:grpSp>
              <p:nvGrpSpPr>
                <p:cNvPr id="101" name="Group 100">
                  <a:extLst>
                    <a:ext uri="{FF2B5EF4-FFF2-40B4-BE49-F238E27FC236}">
                      <a16:creationId xmlns:a16="http://schemas.microsoft.com/office/drawing/2014/main" id="{C30C163F-6C8C-7782-1984-CB8598DFE63F}"/>
                    </a:ext>
                  </a:extLst>
                </p:cNvPr>
                <p:cNvGrpSpPr/>
                <p:nvPr/>
              </p:nvGrpSpPr>
              <p:grpSpPr>
                <a:xfrm>
                  <a:off x="6834375" y="2639571"/>
                  <a:ext cx="4952045" cy="899329"/>
                  <a:chOff x="6577622" y="341863"/>
                  <a:chExt cx="4808134" cy="873194"/>
                </a:xfrm>
              </p:grpSpPr>
              <p:sp>
                <p:nvSpPr>
                  <p:cNvPr id="103" name="Oval 102">
                    <a:extLst>
                      <a:ext uri="{FF2B5EF4-FFF2-40B4-BE49-F238E27FC236}">
                        <a16:creationId xmlns:a16="http://schemas.microsoft.com/office/drawing/2014/main" id="{683281F0-E880-4744-9A92-B98DE66DB9A4}"/>
                      </a:ext>
                    </a:extLst>
                  </p:cNvPr>
                  <p:cNvSpPr/>
                  <p:nvPr/>
                </p:nvSpPr>
                <p:spPr>
                  <a:xfrm>
                    <a:off x="6577622" y="341863"/>
                    <a:ext cx="873194" cy="873194"/>
                  </a:xfrm>
                  <a:prstGeom prst="ellipse">
                    <a:avLst/>
                  </a:prstGeom>
                  <a:solidFill>
                    <a:srgbClr val="E8033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4" name="Freeform 105">
                    <a:extLst>
                      <a:ext uri="{FF2B5EF4-FFF2-40B4-BE49-F238E27FC236}">
                        <a16:creationId xmlns:a16="http://schemas.microsoft.com/office/drawing/2014/main" id="{4418876F-A932-CDB3-0213-F44C18FE2072}"/>
                      </a:ext>
                    </a:extLst>
                  </p:cNvPr>
                  <p:cNvSpPr/>
                  <p:nvPr/>
                </p:nvSpPr>
                <p:spPr>
                  <a:xfrm>
                    <a:off x="7485734" y="518298"/>
                    <a:ext cx="3740436" cy="520326"/>
                  </a:xfrm>
                  <a:custGeom>
                    <a:avLst/>
                    <a:gdLst>
                      <a:gd name="connsiteX0" fmla="*/ 0 w 4498371"/>
                      <a:gd name="connsiteY0" fmla="*/ 0 h 576772"/>
                      <a:gd name="connsiteX1" fmla="*/ 4209985 w 4498371"/>
                      <a:gd name="connsiteY1" fmla="*/ 0 h 576772"/>
                      <a:gd name="connsiteX2" fmla="*/ 4498371 w 4498371"/>
                      <a:gd name="connsiteY2" fmla="*/ 288386 h 576772"/>
                      <a:gd name="connsiteX3" fmla="*/ 4498370 w 4498371"/>
                      <a:gd name="connsiteY3" fmla="*/ 288386 h 576772"/>
                      <a:gd name="connsiteX4" fmla="*/ 4209984 w 4498371"/>
                      <a:gd name="connsiteY4" fmla="*/ 576772 h 576772"/>
                      <a:gd name="connsiteX5" fmla="*/ 1 w 4498371"/>
                      <a:gd name="connsiteY5" fmla="*/ 576771 h 576772"/>
                      <a:gd name="connsiteX6" fmla="*/ 44057 w 4498371"/>
                      <a:gd name="connsiteY6" fmla="*/ 495604 h 576772"/>
                      <a:gd name="connsiteX7" fmla="*/ 85892 w 4498371"/>
                      <a:gd name="connsiteY7" fmla="*/ 288386 h 576772"/>
                      <a:gd name="connsiteX8" fmla="*/ 44057 w 4498371"/>
                      <a:gd name="connsiteY8" fmla="*/ 81168 h 576772"/>
                      <a:gd name="connsiteX9" fmla="*/ 0 w 4498371"/>
                      <a:gd name="connsiteY9" fmla="*/ 0 h 57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8371" h="576772">
                        <a:moveTo>
                          <a:pt x="0" y="0"/>
                        </a:moveTo>
                        <a:lnTo>
                          <a:pt x="4209985" y="0"/>
                        </a:lnTo>
                        <a:cubicBezTo>
                          <a:pt x="4369256" y="0"/>
                          <a:pt x="4498371" y="129115"/>
                          <a:pt x="4498371" y="288386"/>
                        </a:cubicBezTo>
                        <a:lnTo>
                          <a:pt x="4498370" y="288386"/>
                        </a:lnTo>
                        <a:cubicBezTo>
                          <a:pt x="4498370" y="447657"/>
                          <a:pt x="4369255" y="576772"/>
                          <a:pt x="4209984" y="576772"/>
                        </a:cubicBezTo>
                        <a:lnTo>
                          <a:pt x="1" y="576771"/>
                        </a:lnTo>
                        <a:lnTo>
                          <a:pt x="44057" y="495604"/>
                        </a:lnTo>
                        <a:cubicBezTo>
                          <a:pt x="70996" y="431913"/>
                          <a:pt x="85892" y="361889"/>
                          <a:pt x="85892" y="288386"/>
                        </a:cubicBezTo>
                        <a:cubicBezTo>
                          <a:pt x="85892" y="214883"/>
                          <a:pt x="70996" y="144859"/>
                          <a:pt x="44057" y="81168"/>
                        </a:cubicBez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5" name="Freeform 106">
                    <a:extLst>
                      <a:ext uri="{FF2B5EF4-FFF2-40B4-BE49-F238E27FC236}">
                        <a16:creationId xmlns:a16="http://schemas.microsoft.com/office/drawing/2014/main" id="{2402EA28-E7A2-FD50-449F-DF4B28E9E3B2}"/>
                      </a:ext>
                    </a:extLst>
                  </p:cNvPr>
                  <p:cNvSpPr/>
                  <p:nvPr/>
                </p:nvSpPr>
                <p:spPr>
                  <a:xfrm>
                    <a:off x="7357825" y="382502"/>
                    <a:ext cx="4027931" cy="791915"/>
                  </a:xfrm>
                  <a:custGeom>
                    <a:avLst/>
                    <a:gdLst>
                      <a:gd name="connsiteX0" fmla="*/ 0 w 4027931"/>
                      <a:gd name="connsiteY0" fmla="*/ 0 h 871106"/>
                      <a:gd name="connsiteX1" fmla="*/ 3592378 w 4027931"/>
                      <a:gd name="connsiteY1" fmla="*/ 0 h 871106"/>
                      <a:gd name="connsiteX2" fmla="*/ 4027931 w 4027931"/>
                      <a:gd name="connsiteY2" fmla="*/ 435553 h 871106"/>
                      <a:gd name="connsiteX3" fmla="*/ 3592378 w 4027931"/>
                      <a:gd name="connsiteY3" fmla="*/ 871106 h 871106"/>
                      <a:gd name="connsiteX4" fmla="*/ 0 w 4027931"/>
                      <a:gd name="connsiteY4" fmla="*/ 871106 h 871106"/>
                      <a:gd name="connsiteX5" fmla="*/ 37332 w 4027931"/>
                      <a:gd name="connsiteY5" fmla="*/ 840304 h 871106"/>
                      <a:gd name="connsiteX6" fmla="*/ 47104 w 4027931"/>
                      <a:gd name="connsiteY6" fmla="*/ 828460 h 871106"/>
                      <a:gd name="connsiteX7" fmla="*/ 3593543 w 4027931"/>
                      <a:gd name="connsiteY7" fmla="*/ 828460 h 871106"/>
                      <a:gd name="connsiteX8" fmla="*/ 3986450 w 4027931"/>
                      <a:gd name="connsiteY8" fmla="*/ 435553 h 871106"/>
                      <a:gd name="connsiteX9" fmla="*/ 3593543 w 4027931"/>
                      <a:gd name="connsiteY9" fmla="*/ 42646 h 871106"/>
                      <a:gd name="connsiteX10" fmla="*/ 47104 w 4027931"/>
                      <a:gd name="connsiteY10" fmla="*/ 42646 h 871106"/>
                      <a:gd name="connsiteX11" fmla="*/ 37332 w 4027931"/>
                      <a:gd name="connsiteY11" fmla="*/ 30802 h 871106"/>
                      <a:gd name="connsiteX12" fmla="*/ 0 w 4027931"/>
                      <a:gd name="connsiteY12" fmla="*/ 0 h 87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7931" h="871106">
                        <a:moveTo>
                          <a:pt x="0" y="0"/>
                        </a:moveTo>
                        <a:lnTo>
                          <a:pt x="3592378" y="0"/>
                        </a:lnTo>
                        <a:cubicBezTo>
                          <a:pt x="3832927" y="0"/>
                          <a:pt x="4027931" y="195004"/>
                          <a:pt x="4027931" y="435553"/>
                        </a:cubicBezTo>
                        <a:cubicBezTo>
                          <a:pt x="4027931" y="676102"/>
                          <a:pt x="3832927" y="871106"/>
                          <a:pt x="3592378" y="871106"/>
                        </a:cubicBezTo>
                        <a:lnTo>
                          <a:pt x="0" y="871106"/>
                        </a:lnTo>
                        <a:lnTo>
                          <a:pt x="37332" y="840304"/>
                        </a:lnTo>
                        <a:lnTo>
                          <a:pt x="47104" y="828460"/>
                        </a:lnTo>
                        <a:lnTo>
                          <a:pt x="3593543" y="828460"/>
                        </a:lnTo>
                        <a:cubicBezTo>
                          <a:pt x="3810540" y="828460"/>
                          <a:pt x="3986450" y="652550"/>
                          <a:pt x="3986450" y="435553"/>
                        </a:cubicBezTo>
                        <a:cubicBezTo>
                          <a:pt x="3986450" y="218556"/>
                          <a:pt x="3810540" y="42646"/>
                          <a:pt x="3593543" y="42646"/>
                        </a:cubicBezTo>
                        <a:lnTo>
                          <a:pt x="47104" y="42646"/>
                        </a:lnTo>
                        <a:lnTo>
                          <a:pt x="37332" y="308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02" name="TextBox 101">
                  <a:extLst>
                    <a:ext uri="{FF2B5EF4-FFF2-40B4-BE49-F238E27FC236}">
                      <a16:creationId xmlns:a16="http://schemas.microsoft.com/office/drawing/2014/main" id="{0B61580A-CF75-058E-66A3-BF024C85085D}"/>
                    </a:ext>
                  </a:extLst>
                </p:cNvPr>
                <p:cNvSpPr txBox="1"/>
                <p:nvPr/>
              </p:nvSpPr>
              <p:spPr>
                <a:xfrm>
                  <a:off x="8078469" y="2923873"/>
                  <a:ext cx="2989943" cy="409650"/>
                </a:xfrm>
                <a:prstGeom prst="rect">
                  <a:avLst/>
                </a:prstGeom>
                <a:noFill/>
              </p:spPr>
              <p:txBody>
                <a:bodyPr wrap="square" rtlCol="0">
                  <a:spAutoFit/>
                </a:bodyPr>
                <a:lstStyle/>
                <a:p>
                  <a:r>
                    <a:rPr lang="en-US" sz="1600" b="1">
                      <a:solidFill>
                        <a:schemeClr val="bg1"/>
                      </a:solidFill>
                      <a:latin typeface="Montserrat Semi Bold" panose="020B0604020202020204" charset="0"/>
                      <a:cs typeface="Arial" panose="020B0604020202020204" pitchFamily="34" charset="0"/>
                    </a:rPr>
                    <a:t>Manufacturing</a:t>
                  </a:r>
                  <a:endParaRPr lang="en-US" sz="1600" b="1" dirty="0">
                    <a:solidFill>
                      <a:schemeClr val="bg1"/>
                    </a:solidFill>
                    <a:latin typeface="Montserrat Semi Bold" panose="020B0604020202020204" charset="0"/>
                    <a:cs typeface="Arial" panose="020B0604020202020204" pitchFamily="34" charset="0"/>
                  </a:endParaRPr>
                </a:p>
              </p:txBody>
            </p:sp>
          </p:grpSp>
          <p:grpSp>
            <p:nvGrpSpPr>
              <p:cNvPr id="19" name="Group 18">
                <a:extLst>
                  <a:ext uri="{FF2B5EF4-FFF2-40B4-BE49-F238E27FC236}">
                    <a16:creationId xmlns:a16="http://schemas.microsoft.com/office/drawing/2014/main" id="{29F1828E-EDF4-87E1-9579-64A5C35C9217}"/>
                  </a:ext>
                </a:extLst>
              </p:cNvPr>
              <p:cNvGrpSpPr/>
              <p:nvPr/>
            </p:nvGrpSpPr>
            <p:grpSpPr>
              <a:xfrm>
                <a:off x="6834375" y="3733239"/>
                <a:ext cx="4952045" cy="899329"/>
                <a:chOff x="6834375" y="3733238"/>
                <a:chExt cx="4952045" cy="899329"/>
              </a:xfrm>
            </p:grpSpPr>
            <p:grpSp>
              <p:nvGrpSpPr>
                <p:cNvPr id="96" name="Group 95">
                  <a:extLst>
                    <a:ext uri="{FF2B5EF4-FFF2-40B4-BE49-F238E27FC236}">
                      <a16:creationId xmlns:a16="http://schemas.microsoft.com/office/drawing/2014/main" id="{F28E82C7-C6E6-C74E-E5B9-D67FEA6395C7}"/>
                    </a:ext>
                  </a:extLst>
                </p:cNvPr>
                <p:cNvGrpSpPr/>
                <p:nvPr/>
              </p:nvGrpSpPr>
              <p:grpSpPr>
                <a:xfrm>
                  <a:off x="6834375" y="3733238"/>
                  <a:ext cx="4952045" cy="899329"/>
                  <a:chOff x="6577622" y="341863"/>
                  <a:chExt cx="4808134" cy="873194"/>
                </a:xfrm>
              </p:grpSpPr>
              <p:sp>
                <p:nvSpPr>
                  <p:cNvPr id="98" name="Oval 97">
                    <a:extLst>
                      <a:ext uri="{FF2B5EF4-FFF2-40B4-BE49-F238E27FC236}">
                        <a16:creationId xmlns:a16="http://schemas.microsoft.com/office/drawing/2014/main" id="{60892A8A-58DD-55D1-9FA4-2D57DAC9611D}"/>
                      </a:ext>
                    </a:extLst>
                  </p:cNvPr>
                  <p:cNvSpPr/>
                  <p:nvPr/>
                </p:nvSpPr>
                <p:spPr>
                  <a:xfrm>
                    <a:off x="6577622" y="341863"/>
                    <a:ext cx="873194" cy="873194"/>
                  </a:xfrm>
                  <a:prstGeom prst="ellipse">
                    <a:avLst/>
                  </a:prstGeom>
                  <a:solidFill>
                    <a:srgbClr val="FFB7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9" name="Freeform 109">
                    <a:extLst>
                      <a:ext uri="{FF2B5EF4-FFF2-40B4-BE49-F238E27FC236}">
                        <a16:creationId xmlns:a16="http://schemas.microsoft.com/office/drawing/2014/main" id="{A1C7BCBE-D42A-220B-B36D-421E1FD96DEC}"/>
                      </a:ext>
                    </a:extLst>
                  </p:cNvPr>
                  <p:cNvSpPr/>
                  <p:nvPr/>
                </p:nvSpPr>
                <p:spPr>
                  <a:xfrm>
                    <a:off x="7485734" y="518298"/>
                    <a:ext cx="3740436" cy="520326"/>
                  </a:xfrm>
                  <a:custGeom>
                    <a:avLst/>
                    <a:gdLst>
                      <a:gd name="connsiteX0" fmla="*/ 0 w 4498371"/>
                      <a:gd name="connsiteY0" fmla="*/ 0 h 576772"/>
                      <a:gd name="connsiteX1" fmla="*/ 4209985 w 4498371"/>
                      <a:gd name="connsiteY1" fmla="*/ 0 h 576772"/>
                      <a:gd name="connsiteX2" fmla="*/ 4498371 w 4498371"/>
                      <a:gd name="connsiteY2" fmla="*/ 288386 h 576772"/>
                      <a:gd name="connsiteX3" fmla="*/ 4498370 w 4498371"/>
                      <a:gd name="connsiteY3" fmla="*/ 288386 h 576772"/>
                      <a:gd name="connsiteX4" fmla="*/ 4209984 w 4498371"/>
                      <a:gd name="connsiteY4" fmla="*/ 576772 h 576772"/>
                      <a:gd name="connsiteX5" fmla="*/ 1 w 4498371"/>
                      <a:gd name="connsiteY5" fmla="*/ 576771 h 576772"/>
                      <a:gd name="connsiteX6" fmla="*/ 44057 w 4498371"/>
                      <a:gd name="connsiteY6" fmla="*/ 495604 h 576772"/>
                      <a:gd name="connsiteX7" fmla="*/ 85892 w 4498371"/>
                      <a:gd name="connsiteY7" fmla="*/ 288386 h 576772"/>
                      <a:gd name="connsiteX8" fmla="*/ 44057 w 4498371"/>
                      <a:gd name="connsiteY8" fmla="*/ 81168 h 576772"/>
                      <a:gd name="connsiteX9" fmla="*/ 0 w 4498371"/>
                      <a:gd name="connsiteY9" fmla="*/ 0 h 57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8371" h="576772">
                        <a:moveTo>
                          <a:pt x="0" y="0"/>
                        </a:moveTo>
                        <a:lnTo>
                          <a:pt x="4209985" y="0"/>
                        </a:lnTo>
                        <a:cubicBezTo>
                          <a:pt x="4369256" y="0"/>
                          <a:pt x="4498371" y="129115"/>
                          <a:pt x="4498371" y="288386"/>
                        </a:cubicBezTo>
                        <a:lnTo>
                          <a:pt x="4498370" y="288386"/>
                        </a:lnTo>
                        <a:cubicBezTo>
                          <a:pt x="4498370" y="447657"/>
                          <a:pt x="4369255" y="576772"/>
                          <a:pt x="4209984" y="576772"/>
                        </a:cubicBezTo>
                        <a:lnTo>
                          <a:pt x="1" y="576771"/>
                        </a:lnTo>
                        <a:lnTo>
                          <a:pt x="44057" y="495604"/>
                        </a:lnTo>
                        <a:cubicBezTo>
                          <a:pt x="70996" y="431913"/>
                          <a:pt x="85892" y="361889"/>
                          <a:pt x="85892" y="288386"/>
                        </a:cubicBezTo>
                        <a:cubicBezTo>
                          <a:pt x="85892" y="214883"/>
                          <a:pt x="70996" y="144859"/>
                          <a:pt x="44057" y="81168"/>
                        </a:cubicBez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0" name="Freeform 110">
                    <a:extLst>
                      <a:ext uri="{FF2B5EF4-FFF2-40B4-BE49-F238E27FC236}">
                        <a16:creationId xmlns:a16="http://schemas.microsoft.com/office/drawing/2014/main" id="{668A7E89-F018-FA62-C022-9E58D5E563D8}"/>
                      </a:ext>
                    </a:extLst>
                  </p:cNvPr>
                  <p:cNvSpPr/>
                  <p:nvPr/>
                </p:nvSpPr>
                <p:spPr>
                  <a:xfrm>
                    <a:off x="7357825" y="382502"/>
                    <a:ext cx="4027931" cy="791915"/>
                  </a:xfrm>
                  <a:custGeom>
                    <a:avLst/>
                    <a:gdLst>
                      <a:gd name="connsiteX0" fmla="*/ 0 w 4027931"/>
                      <a:gd name="connsiteY0" fmla="*/ 0 h 871106"/>
                      <a:gd name="connsiteX1" fmla="*/ 3592378 w 4027931"/>
                      <a:gd name="connsiteY1" fmla="*/ 0 h 871106"/>
                      <a:gd name="connsiteX2" fmla="*/ 4027931 w 4027931"/>
                      <a:gd name="connsiteY2" fmla="*/ 435553 h 871106"/>
                      <a:gd name="connsiteX3" fmla="*/ 3592378 w 4027931"/>
                      <a:gd name="connsiteY3" fmla="*/ 871106 h 871106"/>
                      <a:gd name="connsiteX4" fmla="*/ 0 w 4027931"/>
                      <a:gd name="connsiteY4" fmla="*/ 871106 h 871106"/>
                      <a:gd name="connsiteX5" fmla="*/ 37332 w 4027931"/>
                      <a:gd name="connsiteY5" fmla="*/ 840304 h 871106"/>
                      <a:gd name="connsiteX6" fmla="*/ 47104 w 4027931"/>
                      <a:gd name="connsiteY6" fmla="*/ 828460 h 871106"/>
                      <a:gd name="connsiteX7" fmla="*/ 3593543 w 4027931"/>
                      <a:gd name="connsiteY7" fmla="*/ 828460 h 871106"/>
                      <a:gd name="connsiteX8" fmla="*/ 3986450 w 4027931"/>
                      <a:gd name="connsiteY8" fmla="*/ 435553 h 871106"/>
                      <a:gd name="connsiteX9" fmla="*/ 3593543 w 4027931"/>
                      <a:gd name="connsiteY9" fmla="*/ 42646 h 871106"/>
                      <a:gd name="connsiteX10" fmla="*/ 47104 w 4027931"/>
                      <a:gd name="connsiteY10" fmla="*/ 42646 h 871106"/>
                      <a:gd name="connsiteX11" fmla="*/ 37332 w 4027931"/>
                      <a:gd name="connsiteY11" fmla="*/ 30802 h 871106"/>
                      <a:gd name="connsiteX12" fmla="*/ 0 w 4027931"/>
                      <a:gd name="connsiteY12" fmla="*/ 0 h 87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7931" h="871106">
                        <a:moveTo>
                          <a:pt x="0" y="0"/>
                        </a:moveTo>
                        <a:lnTo>
                          <a:pt x="3592378" y="0"/>
                        </a:lnTo>
                        <a:cubicBezTo>
                          <a:pt x="3832927" y="0"/>
                          <a:pt x="4027931" y="195004"/>
                          <a:pt x="4027931" y="435553"/>
                        </a:cubicBezTo>
                        <a:cubicBezTo>
                          <a:pt x="4027931" y="676102"/>
                          <a:pt x="3832927" y="871106"/>
                          <a:pt x="3592378" y="871106"/>
                        </a:cubicBezTo>
                        <a:lnTo>
                          <a:pt x="0" y="871106"/>
                        </a:lnTo>
                        <a:lnTo>
                          <a:pt x="37332" y="840304"/>
                        </a:lnTo>
                        <a:lnTo>
                          <a:pt x="47104" y="828460"/>
                        </a:lnTo>
                        <a:lnTo>
                          <a:pt x="3593543" y="828460"/>
                        </a:lnTo>
                        <a:cubicBezTo>
                          <a:pt x="3810540" y="828460"/>
                          <a:pt x="3986450" y="652550"/>
                          <a:pt x="3986450" y="435553"/>
                        </a:cubicBezTo>
                        <a:cubicBezTo>
                          <a:pt x="3986450" y="218556"/>
                          <a:pt x="3810540" y="42646"/>
                          <a:pt x="3593543" y="42646"/>
                        </a:cubicBezTo>
                        <a:lnTo>
                          <a:pt x="47104" y="42646"/>
                        </a:lnTo>
                        <a:lnTo>
                          <a:pt x="37332" y="308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97" name="TextBox 96">
                  <a:extLst>
                    <a:ext uri="{FF2B5EF4-FFF2-40B4-BE49-F238E27FC236}">
                      <a16:creationId xmlns:a16="http://schemas.microsoft.com/office/drawing/2014/main" id="{1075602C-44B5-80A5-8C06-D841D5F71AA0}"/>
                    </a:ext>
                  </a:extLst>
                </p:cNvPr>
                <p:cNvSpPr txBox="1"/>
                <p:nvPr/>
              </p:nvSpPr>
              <p:spPr>
                <a:xfrm>
                  <a:off x="8078469" y="4012444"/>
                  <a:ext cx="2989943" cy="409650"/>
                </a:xfrm>
                <a:prstGeom prst="rect">
                  <a:avLst/>
                </a:prstGeom>
                <a:noFill/>
              </p:spPr>
              <p:txBody>
                <a:bodyPr wrap="square" rtlCol="0">
                  <a:spAutoFit/>
                </a:bodyPr>
                <a:lstStyle/>
                <a:p>
                  <a:r>
                    <a:rPr lang="en-US" sz="1600" b="1">
                      <a:solidFill>
                        <a:schemeClr val="bg1"/>
                      </a:solidFill>
                      <a:latin typeface="Montserrat Semi Bold" panose="020B0604020202020204" charset="0"/>
                      <a:cs typeface="Arial" panose="020B0604020202020204" pitchFamily="34" charset="0"/>
                    </a:rPr>
                    <a:t>Education</a:t>
                  </a:r>
                  <a:endParaRPr lang="en-US" sz="1600" b="1" dirty="0">
                    <a:solidFill>
                      <a:schemeClr val="bg1"/>
                    </a:solidFill>
                    <a:latin typeface="Montserrat Semi Bold" panose="020B0604020202020204" charset="0"/>
                    <a:cs typeface="Arial" panose="020B0604020202020204" pitchFamily="34" charset="0"/>
                  </a:endParaRPr>
                </a:p>
              </p:txBody>
            </p:sp>
          </p:grpSp>
          <p:grpSp>
            <p:nvGrpSpPr>
              <p:cNvPr id="20" name="Group 19">
                <a:extLst>
                  <a:ext uri="{FF2B5EF4-FFF2-40B4-BE49-F238E27FC236}">
                    <a16:creationId xmlns:a16="http://schemas.microsoft.com/office/drawing/2014/main" id="{9E5D8C96-15DF-2C44-D1C2-1A714398E4C0}"/>
                  </a:ext>
                </a:extLst>
              </p:cNvPr>
              <p:cNvGrpSpPr/>
              <p:nvPr/>
            </p:nvGrpSpPr>
            <p:grpSpPr>
              <a:xfrm>
                <a:off x="6834375" y="4826906"/>
                <a:ext cx="4952045" cy="899329"/>
                <a:chOff x="6834375" y="4826905"/>
                <a:chExt cx="4952045" cy="899329"/>
              </a:xfrm>
            </p:grpSpPr>
            <p:grpSp>
              <p:nvGrpSpPr>
                <p:cNvPr id="27" name="Group 26">
                  <a:extLst>
                    <a:ext uri="{FF2B5EF4-FFF2-40B4-BE49-F238E27FC236}">
                      <a16:creationId xmlns:a16="http://schemas.microsoft.com/office/drawing/2014/main" id="{9E6EAAD3-EBAC-0098-E0E4-31D8129ADFA4}"/>
                    </a:ext>
                  </a:extLst>
                </p:cNvPr>
                <p:cNvGrpSpPr/>
                <p:nvPr/>
              </p:nvGrpSpPr>
              <p:grpSpPr>
                <a:xfrm>
                  <a:off x="6834375" y="4826905"/>
                  <a:ext cx="4952045" cy="899329"/>
                  <a:chOff x="6577622" y="341863"/>
                  <a:chExt cx="4808134" cy="873194"/>
                </a:xfrm>
              </p:grpSpPr>
              <p:sp>
                <p:nvSpPr>
                  <p:cNvPr id="29" name="Oval 28">
                    <a:extLst>
                      <a:ext uri="{FF2B5EF4-FFF2-40B4-BE49-F238E27FC236}">
                        <a16:creationId xmlns:a16="http://schemas.microsoft.com/office/drawing/2014/main" id="{2D3754FB-752A-7252-539A-03EA0B450191}"/>
                      </a:ext>
                    </a:extLst>
                  </p:cNvPr>
                  <p:cNvSpPr/>
                  <p:nvPr/>
                </p:nvSpPr>
                <p:spPr>
                  <a:xfrm>
                    <a:off x="6577622" y="341863"/>
                    <a:ext cx="873194" cy="873194"/>
                  </a:xfrm>
                  <a:prstGeom prst="ellipse">
                    <a:avLst/>
                  </a:prstGeom>
                  <a:solidFill>
                    <a:srgbClr val="FF69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Freeform 113">
                    <a:extLst>
                      <a:ext uri="{FF2B5EF4-FFF2-40B4-BE49-F238E27FC236}">
                        <a16:creationId xmlns:a16="http://schemas.microsoft.com/office/drawing/2014/main" id="{9F49F65A-016D-ED18-4A4C-2DCA3BE4301A}"/>
                      </a:ext>
                    </a:extLst>
                  </p:cNvPr>
                  <p:cNvSpPr/>
                  <p:nvPr/>
                </p:nvSpPr>
                <p:spPr>
                  <a:xfrm>
                    <a:off x="7485734" y="518298"/>
                    <a:ext cx="3740436" cy="520326"/>
                  </a:xfrm>
                  <a:custGeom>
                    <a:avLst/>
                    <a:gdLst>
                      <a:gd name="connsiteX0" fmla="*/ 0 w 4498371"/>
                      <a:gd name="connsiteY0" fmla="*/ 0 h 576772"/>
                      <a:gd name="connsiteX1" fmla="*/ 4209985 w 4498371"/>
                      <a:gd name="connsiteY1" fmla="*/ 0 h 576772"/>
                      <a:gd name="connsiteX2" fmla="*/ 4498371 w 4498371"/>
                      <a:gd name="connsiteY2" fmla="*/ 288386 h 576772"/>
                      <a:gd name="connsiteX3" fmla="*/ 4498370 w 4498371"/>
                      <a:gd name="connsiteY3" fmla="*/ 288386 h 576772"/>
                      <a:gd name="connsiteX4" fmla="*/ 4209984 w 4498371"/>
                      <a:gd name="connsiteY4" fmla="*/ 576772 h 576772"/>
                      <a:gd name="connsiteX5" fmla="*/ 1 w 4498371"/>
                      <a:gd name="connsiteY5" fmla="*/ 576771 h 576772"/>
                      <a:gd name="connsiteX6" fmla="*/ 44057 w 4498371"/>
                      <a:gd name="connsiteY6" fmla="*/ 495604 h 576772"/>
                      <a:gd name="connsiteX7" fmla="*/ 85892 w 4498371"/>
                      <a:gd name="connsiteY7" fmla="*/ 288386 h 576772"/>
                      <a:gd name="connsiteX8" fmla="*/ 44057 w 4498371"/>
                      <a:gd name="connsiteY8" fmla="*/ 81168 h 576772"/>
                      <a:gd name="connsiteX9" fmla="*/ 0 w 4498371"/>
                      <a:gd name="connsiteY9" fmla="*/ 0 h 57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8371" h="576772">
                        <a:moveTo>
                          <a:pt x="0" y="0"/>
                        </a:moveTo>
                        <a:lnTo>
                          <a:pt x="4209985" y="0"/>
                        </a:lnTo>
                        <a:cubicBezTo>
                          <a:pt x="4369256" y="0"/>
                          <a:pt x="4498371" y="129115"/>
                          <a:pt x="4498371" y="288386"/>
                        </a:cubicBezTo>
                        <a:lnTo>
                          <a:pt x="4498370" y="288386"/>
                        </a:lnTo>
                        <a:cubicBezTo>
                          <a:pt x="4498370" y="447657"/>
                          <a:pt x="4369255" y="576772"/>
                          <a:pt x="4209984" y="576772"/>
                        </a:cubicBezTo>
                        <a:lnTo>
                          <a:pt x="1" y="576771"/>
                        </a:lnTo>
                        <a:lnTo>
                          <a:pt x="44057" y="495604"/>
                        </a:lnTo>
                        <a:cubicBezTo>
                          <a:pt x="70996" y="431913"/>
                          <a:pt x="85892" y="361889"/>
                          <a:pt x="85892" y="288386"/>
                        </a:cubicBezTo>
                        <a:cubicBezTo>
                          <a:pt x="85892" y="214883"/>
                          <a:pt x="70996" y="144859"/>
                          <a:pt x="44057" y="81168"/>
                        </a:cubicBez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Freeform 114">
                    <a:extLst>
                      <a:ext uri="{FF2B5EF4-FFF2-40B4-BE49-F238E27FC236}">
                        <a16:creationId xmlns:a16="http://schemas.microsoft.com/office/drawing/2014/main" id="{F2048702-61CD-BFB7-1C28-34F2BCA9DDA6}"/>
                      </a:ext>
                    </a:extLst>
                  </p:cNvPr>
                  <p:cNvSpPr/>
                  <p:nvPr/>
                </p:nvSpPr>
                <p:spPr>
                  <a:xfrm>
                    <a:off x="7357825" y="382502"/>
                    <a:ext cx="4027931" cy="791915"/>
                  </a:xfrm>
                  <a:custGeom>
                    <a:avLst/>
                    <a:gdLst>
                      <a:gd name="connsiteX0" fmla="*/ 0 w 4027931"/>
                      <a:gd name="connsiteY0" fmla="*/ 0 h 871106"/>
                      <a:gd name="connsiteX1" fmla="*/ 3592378 w 4027931"/>
                      <a:gd name="connsiteY1" fmla="*/ 0 h 871106"/>
                      <a:gd name="connsiteX2" fmla="*/ 4027931 w 4027931"/>
                      <a:gd name="connsiteY2" fmla="*/ 435553 h 871106"/>
                      <a:gd name="connsiteX3" fmla="*/ 3592378 w 4027931"/>
                      <a:gd name="connsiteY3" fmla="*/ 871106 h 871106"/>
                      <a:gd name="connsiteX4" fmla="*/ 0 w 4027931"/>
                      <a:gd name="connsiteY4" fmla="*/ 871106 h 871106"/>
                      <a:gd name="connsiteX5" fmla="*/ 37332 w 4027931"/>
                      <a:gd name="connsiteY5" fmla="*/ 840304 h 871106"/>
                      <a:gd name="connsiteX6" fmla="*/ 47104 w 4027931"/>
                      <a:gd name="connsiteY6" fmla="*/ 828460 h 871106"/>
                      <a:gd name="connsiteX7" fmla="*/ 3593543 w 4027931"/>
                      <a:gd name="connsiteY7" fmla="*/ 828460 h 871106"/>
                      <a:gd name="connsiteX8" fmla="*/ 3986450 w 4027931"/>
                      <a:gd name="connsiteY8" fmla="*/ 435553 h 871106"/>
                      <a:gd name="connsiteX9" fmla="*/ 3593543 w 4027931"/>
                      <a:gd name="connsiteY9" fmla="*/ 42646 h 871106"/>
                      <a:gd name="connsiteX10" fmla="*/ 47104 w 4027931"/>
                      <a:gd name="connsiteY10" fmla="*/ 42646 h 871106"/>
                      <a:gd name="connsiteX11" fmla="*/ 37332 w 4027931"/>
                      <a:gd name="connsiteY11" fmla="*/ 30802 h 871106"/>
                      <a:gd name="connsiteX12" fmla="*/ 0 w 4027931"/>
                      <a:gd name="connsiteY12" fmla="*/ 0 h 87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7931" h="871106">
                        <a:moveTo>
                          <a:pt x="0" y="0"/>
                        </a:moveTo>
                        <a:lnTo>
                          <a:pt x="3592378" y="0"/>
                        </a:lnTo>
                        <a:cubicBezTo>
                          <a:pt x="3832927" y="0"/>
                          <a:pt x="4027931" y="195004"/>
                          <a:pt x="4027931" y="435553"/>
                        </a:cubicBezTo>
                        <a:cubicBezTo>
                          <a:pt x="4027931" y="676102"/>
                          <a:pt x="3832927" y="871106"/>
                          <a:pt x="3592378" y="871106"/>
                        </a:cubicBezTo>
                        <a:lnTo>
                          <a:pt x="0" y="871106"/>
                        </a:lnTo>
                        <a:lnTo>
                          <a:pt x="37332" y="840304"/>
                        </a:lnTo>
                        <a:lnTo>
                          <a:pt x="47104" y="828460"/>
                        </a:lnTo>
                        <a:lnTo>
                          <a:pt x="3593543" y="828460"/>
                        </a:lnTo>
                        <a:cubicBezTo>
                          <a:pt x="3810540" y="828460"/>
                          <a:pt x="3986450" y="652550"/>
                          <a:pt x="3986450" y="435553"/>
                        </a:cubicBezTo>
                        <a:cubicBezTo>
                          <a:pt x="3986450" y="218556"/>
                          <a:pt x="3810540" y="42646"/>
                          <a:pt x="3593543" y="42646"/>
                        </a:cubicBezTo>
                        <a:lnTo>
                          <a:pt x="47104" y="42646"/>
                        </a:lnTo>
                        <a:lnTo>
                          <a:pt x="37332" y="308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8" name="TextBox 27">
                  <a:extLst>
                    <a:ext uri="{FF2B5EF4-FFF2-40B4-BE49-F238E27FC236}">
                      <a16:creationId xmlns:a16="http://schemas.microsoft.com/office/drawing/2014/main" id="{313D241B-B0CB-97AC-1A22-3B90634AC936}"/>
                    </a:ext>
                  </a:extLst>
                </p:cNvPr>
                <p:cNvSpPr txBox="1"/>
                <p:nvPr/>
              </p:nvSpPr>
              <p:spPr>
                <a:xfrm>
                  <a:off x="8078469" y="5068747"/>
                  <a:ext cx="2989943" cy="409650"/>
                </a:xfrm>
                <a:prstGeom prst="rect">
                  <a:avLst/>
                </a:prstGeom>
                <a:noFill/>
              </p:spPr>
              <p:txBody>
                <a:bodyPr wrap="square" rtlCol="0">
                  <a:spAutoFit/>
                </a:bodyPr>
                <a:lstStyle/>
                <a:p>
                  <a:r>
                    <a:rPr lang="en-US" sz="1600" b="1">
                      <a:solidFill>
                        <a:schemeClr val="bg1"/>
                      </a:solidFill>
                      <a:latin typeface="Montserrat Semi Bold" panose="020B0604020202020204" charset="0"/>
                      <a:cs typeface="Arial" panose="020B0604020202020204" pitchFamily="34" charset="0"/>
                    </a:rPr>
                    <a:t>Finance</a:t>
                  </a:r>
                  <a:endParaRPr lang="en-US" sz="1600" b="1" dirty="0">
                    <a:solidFill>
                      <a:schemeClr val="bg1"/>
                    </a:solidFill>
                    <a:latin typeface="Montserrat Semi Bold" panose="020B0604020202020204" charset="0"/>
                    <a:cs typeface="Arial" panose="020B0604020202020204" pitchFamily="34" charset="0"/>
                  </a:endParaRPr>
                </a:p>
              </p:txBody>
            </p:sp>
          </p:grpSp>
          <p:grpSp>
            <p:nvGrpSpPr>
              <p:cNvPr id="21" name="Group 20">
                <a:extLst>
                  <a:ext uri="{FF2B5EF4-FFF2-40B4-BE49-F238E27FC236}">
                    <a16:creationId xmlns:a16="http://schemas.microsoft.com/office/drawing/2014/main" id="{4BBCDC9A-55EF-F66C-7BB5-257F92FDADEE}"/>
                  </a:ext>
                </a:extLst>
              </p:cNvPr>
              <p:cNvGrpSpPr/>
              <p:nvPr/>
            </p:nvGrpSpPr>
            <p:grpSpPr>
              <a:xfrm>
                <a:off x="6834375" y="5920571"/>
                <a:ext cx="4952045" cy="899329"/>
                <a:chOff x="6834375" y="5920571"/>
                <a:chExt cx="4952045" cy="899329"/>
              </a:xfrm>
            </p:grpSpPr>
            <p:grpSp>
              <p:nvGrpSpPr>
                <p:cNvPr id="22" name="Group 21">
                  <a:extLst>
                    <a:ext uri="{FF2B5EF4-FFF2-40B4-BE49-F238E27FC236}">
                      <a16:creationId xmlns:a16="http://schemas.microsoft.com/office/drawing/2014/main" id="{E119D1FD-4DAD-1AE7-733B-E1129A27144D}"/>
                    </a:ext>
                  </a:extLst>
                </p:cNvPr>
                <p:cNvGrpSpPr/>
                <p:nvPr/>
              </p:nvGrpSpPr>
              <p:grpSpPr>
                <a:xfrm>
                  <a:off x="6834375" y="5920571"/>
                  <a:ext cx="4952045" cy="899329"/>
                  <a:chOff x="6577622" y="341863"/>
                  <a:chExt cx="4808134" cy="873194"/>
                </a:xfrm>
              </p:grpSpPr>
              <p:sp>
                <p:nvSpPr>
                  <p:cNvPr id="24" name="Oval 23">
                    <a:extLst>
                      <a:ext uri="{FF2B5EF4-FFF2-40B4-BE49-F238E27FC236}">
                        <a16:creationId xmlns:a16="http://schemas.microsoft.com/office/drawing/2014/main" id="{F44F5643-C62E-D1C4-3A81-096A40754C66}"/>
                      </a:ext>
                    </a:extLst>
                  </p:cNvPr>
                  <p:cNvSpPr/>
                  <p:nvPr/>
                </p:nvSpPr>
                <p:spPr>
                  <a:xfrm>
                    <a:off x="6577622" y="341863"/>
                    <a:ext cx="873194" cy="873194"/>
                  </a:xfrm>
                  <a:prstGeom prst="ellipse">
                    <a:avLst/>
                  </a:prstGeom>
                  <a:solidFill>
                    <a:srgbClr val="011A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Freeform 117">
                    <a:extLst>
                      <a:ext uri="{FF2B5EF4-FFF2-40B4-BE49-F238E27FC236}">
                        <a16:creationId xmlns:a16="http://schemas.microsoft.com/office/drawing/2014/main" id="{36A7D16F-FE97-BE07-E100-2B0E83623D9B}"/>
                      </a:ext>
                    </a:extLst>
                  </p:cNvPr>
                  <p:cNvSpPr/>
                  <p:nvPr/>
                </p:nvSpPr>
                <p:spPr>
                  <a:xfrm>
                    <a:off x="7485734" y="518298"/>
                    <a:ext cx="3740436" cy="520326"/>
                  </a:xfrm>
                  <a:custGeom>
                    <a:avLst/>
                    <a:gdLst>
                      <a:gd name="connsiteX0" fmla="*/ 0 w 4498371"/>
                      <a:gd name="connsiteY0" fmla="*/ 0 h 576772"/>
                      <a:gd name="connsiteX1" fmla="*/ 4209985 w 4498371"/>
                      <a:gd name="connsiteY1" fmla="*/ 0 h 576772"/>
                      <a:gd name="connsiteX2" fmla="*/ 4498371 w 4498371"/>
                      <a:gd name="connsiteY2" fmla="*/ 288386 h 576772"/>
                      <a:gd name="connsiteX3" fmla="*/ 4498370 w 4498371"/>
                      <a:gd name="connsiteY3" fmla="*/ 288386 h 576772"/>
                      <a:gd name="connsiteX4" fmla="*/ 4209984 w 4498371"/>
                      <a:gd name="connsiteY4" fmla="*/ 576772 h 576772"/>
                      <a:gd name="connsiteX5" fmla="*/ 1 w 4498371"/>
                      <a:gd name="connsiteY5" fmla="*/ 576771 h 576772"/>
                      <a:gd name="connsiteX6" fmla="*/ 44057 w 4498371"/>
                      <a:gd name="connsiteY6" fmla="*/ 495604 h 576772"/>
                      <a:gd name="connsiteX7" fmla="*/ 85892 w 4498371"/>
                      <a:gd name="connsiteY7" fmla="*/ 288386 h 576772"/>
                      <a:gd name="connsiteX8" fmla="*/ 44057 w 4498371"/>
                      <a:gd name="connsiteY8" fmla="*/ 81168 h 576772"/>
                      <a:gd name="connsiteX9" fmla="*/ 0 w 4498371"/>
                      <a:gd name="connsiteY9" fmla="*/ 0 h 57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8371" h="576772">
                        <a:moveTo>
                          <a:pt x="0" y="0"/>
                        </a:moveTo>
                        <a:lnTo>
                          <a:pt x="4209985" y="0"/>
                        </a:lnTo>
                        <a:cubicBezTo>
                          <a:pt x="4369256" y="0"/>
                          <a:pt x="4498371" y="129115"/>
                          <a:pt x="4498371" y="288386"/>
                        </a:cubicBezTo>
                        <a:lnTo>
                          <a:pt x="4498370" y="288386"/>
                        </a:lnTo>
                        <a:cubicBezTo>
                          <a:pt x="4498370" y="447657"/>
                          <a:pt x="4369255" y="576772"/>
                          <a:pt x="4209984" y="576772"/>
                        </a:cubicBezTo>
                        <a:lnTo>
                          <a:pt x="1" y="576771"/>
                        </a:lnTo>
                        <a:lnTo>
                          <a:pt x="44057" y="495604"/>
                        </a:lnTo>
                        <a:cubicBezTo>
                          <a:pt x="70996" y="431913"/>
                          <a:pt x="85892" y="361889"/>
                          <a:pt x="85892" y="288386"/>
                        </a:cubicBezTo>
                        <a:cubicBezTo>
                          <a:pt x="85892" y="214883"/>
                          <a:pt x="70996" y="144859"/>
                          <a:pt x="44057" y="81168"/>
                        </a:cubicBez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Freeform 118">
                    <a:extLst>
                      <a:ext uri="{FF2B5EF4-FFF2-40B4-BE49-F238E27FC236}">
                        <a16:creationId xmlns:a16="http://schemas.microsoft.com/office/drawing/2014/main" id="{D7546828-407C-4553-78B3-DD626707D16F}"/>
                      </a:ext>
                    </a:extLst>
                  </p:cNvPr>
                  <p:cNvSpPr/>
                  <p:nvPr/>
                </p:nvSpPr>
                <p:spPr>
                  <a:xfrm>
                    <a:off x="7357825" y="382502"/>
                    <a:ext cx="4027931" cy="791915"/>
                  </a:xfrm>
                  <a:custGeom>
                    <a:avLst/>
                    <a:gdLst>
                      <a:gd name="connsiteX0" fmla="*/ 0 w 4027931"/>
                      <a:gd name="connsiteY0" fmla="*/ 0 h 871106"/>
                      <a:gd name="connsiteX1" fmla="*/ 3592378 w 4027931"/>
                      <a:gd name="connsiteY1" fmla="*/ 0 h 871106"/>
                      <a:gd name="connsiteX2" fmla="*/ 4027931 w 4027931"/>
                      <a:gd name="connsiteY2" fmla="*/ 435553 h 871106"/>
                      <a:gd name="connsiteX3" fmla="*/ 3592378 w 4027931"/>
                      <a:gd name="connsiteY3" fmla="*/ 871106 h 871106"/>
                      <a:gd name="connsiteX4" fmla="*/ 0 w 4027931"/>
                      <a:gd name="connsiteY4" fmla="*/ 871106 h 871106"/>
                      <a:gd name="connsiteX5" fmla="*/ 37332 w 4027931"/>
                      <a:gd name="connsiteY5" fmla="*/ 840304 h 871106"/>
                      <a:gd name="connsiteX6" fmla="*/ 47104 w 4027931"/>
                      <a:gd name="connsiteY6" fmla="*/ 828460 h 871106"/>
                      <a:gd name="connsiteX7" fmla="*/ 3593543 w 4027931"/>
                      <a:gd name="connsiteY7" fmla="*/ 828460 h 871106"/>
                      <a:gd name="connsiteX8" fmla="*/ 3986450 w 4027931"/>
                      <a:gd name="connsiteY8" fmla="*/ 435553 h 871106"/>
                      <a:gd name="connsiteX9" fmla="*/ 3593543 w 4027931"/>
                      <a:gd name="connsiteY9" fmla="*/ 42646 h 871106"/>
                      <a:gd name="connsiteX10" fmla="*/ 47104 w 4027931"/>
                      <a:gd name="connsiteY10" fmla="*/ 42646 h 871106"/>
                      <a:gd name="connsiteX11" fmla="*/ 37332 w 4027931"/>
                      <a:gd name="connsiteY11" fmla="*/ 30802 h 871106"/>
                      <a:gd name="connsiteX12" fmla="*/ 0 w 4027931"/>
                      <a:gd name="connsiteY12" fmla="*/ 0 h 87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7931" h="871106">
                        <a:moveTo>
                          <a:pt x="0" y="0"/>
                        </a:moveTo>
                        <a:lnTo>
                          <a:pt x="3592378" y="0"/>
                        </a:lnTo>
                        <a:cubicBezTo>
                          <a:pt x="3832927" y="0"/>
                          <a:pt x="4027931" y="195004"/>
                          <a:pt x="4027931" y="435553"/>
                        </a:cubicBezTo>
                        <a:cubicBezTo>
                          <a:pt x="4027931" y="676102"/>
                          <a:pt x="3832927" y="871106"/>
                          <a:pt x="3592378" y="871106"/>
                        </a:cubicBezTo>
                        <a:lnTo>
                          <a:pt x="0" y="871106"/>
                        </a:lnTo>
                        <a:lnTo>
                          <a:pt x="37332" y="840304"/>
                        </a:lnTo>
                        <a:lnTo>
                          <a:pt x="47104" y="828460"/>
                        </a:lnTo>
                        <a:lnTo>
                          <a:pt x="3593543" y="828460"/>
                        </a:lnTo>
                        <a:cubicBezTo>
                          <a:pt x="3810540" y="828460"/>
                          <a:pt x="3986450" y="652550"/>
                          <a:pt x="3986450" y="435553"/>
                        </a:cubicBezTo>
                        <a:cubicBezTo>
                          <a:pt x="3986450" y="218556"/>
                          <a:pt x="3810540" y="42646"/>
                          <a:pt x="3593543" y="42646"/>
                        </a:cubicBezTo>
                        <a:lnTo>
                          <a:pt x="47104" y="42646"/>
                        </a:lnTo>
                        <a:lnTo>
                          <a:pt x="37332" y="308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92105F82-955F-87A9-0507-96A958321989}"/>
                    </a:ext>
                  </a:extLst>
                </p:cNvPr>
                <p:cNvSpPr txBox="1"/>
                <p:nvPr/>
              </p:nvSpPr>
              <p:spPr>
                <a:xfrm>
                  <a:off x="8078469" y="6203208"/>
                  <a:ext cx="2989943" cy="409650"/>
                </a:xfrm>
                <a:prstGeom prst="rect">
                  <a:avLst/>
                </a:prstGeom>
                <a:noFill/>
              </p:spPr>
              <p:txBody>
                <a:bodyPr wrap="square" rtlCol="0">
                  <a:spAutoFit/>
                </a:bodyPr>
                <a:lstStyle/>
                <a:p>
                  <a:r>
                    <a:rPr lang="en-US" sz="1600" b="1">
                      <a:solidFill>
                        <a:schemeClr val="bg1"/>
                      </a:solidFill>
                      <a:latin typeface="Montserrat Semi Bold" panose="020B0604020202020204" charset="0"/>
                      <a:cs typeface="Arial" panose="020B0604020202020204" pitchFamily="34" charset="0"/>
                    </a:rPr>
                    <a:t>Other</a:t>
                  </a:r>
                  <a:endParaRPr lang="en-US" sz="1600" b="1" dirty="0">
                    <a:solidFill>
                      <a:schemeClr val="bg1"/>
                    </a:solidFill>
                    <a:latin typeface="Montserrat Semi Bold" panose="020B0604020202020204" charset="0"/>
                    <a:cs typeface="Arial" panose="020B0604020202020204" pitchFamily="34" charset="0"/>
                  </a:endParaRPr>
                </a:p>
              </p:txBody>
            </p:sp>
          </p:grpSp>
        </p:grpSp>
        <p:pic>
          <p:nvPicPr>
            <p:cNvPr id="7" name="Picture 3" descr="D:\Ajaykumar\Projects\B2B\Capability\Data_capability-June2018\cardiogram.png">
              <a:extLst>
                <a:ext uri="{FF2B5EF4-FFF2-40B4-BE49-F238E27FC236}">
                  <a16:creationId xmlns:a16="http://schemas.microsoft.com/office/drawing/2014/main" id="{97C5E54C-FA14-CBA1-3411-35DADDD0C8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937" y="1418708"/>
              <a:ext cx="520286" cy="5202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D:\Ajaykumar\Projects\B2B\Capability\Data_capability-June2018\24-hours.png">
              <a:extLst>
                <a:ext uri="{FF2B5EF4-FFF2-40B4-BE49-F238E27FC236}">
                  <a16:creationId xmlns:a16="http://schemas.microsoft.com/office/drawing/2014/main" id="{AD624867-43C4-C141-115C-5C2B4F196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28" y="2314598"/>
              <a:ext cx="486779" cy="4867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Ajaykumar\Projects\B2B\Capability\Data_capability-June2018\gears.png">
              <a:extLst>
                <a:ext uri="{FF2B5EF4-FFF2-40B4-BE49-F238E27FC236}">
                  <a16:creationId xmlns:a16="http://schemas.microsoft.com/office/drawing/2014/main" id="{E5561FC0-DB2D-1ED5-81B7-14F4247FB9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849" y="3219193"/>
              <a:ext cx="520013" cy="5200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D:\Ajaykumar\Projects\B2B\Capability\Data_capability-June2018\open-book.png">
              <a:extLst>
                <a:ext uri="{FF2B5EF4-FFF2-40B4-BE49-F238E27FC236}">
                  <a16:creationId xmlns:a16="http://schemas.microsoft.com/office/drawing/2014/main" id="{B578AB5A-0C53-24CF-15BA-88FA32FC8C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640" y="4144040"/>
              <a:ext cx="477589" cy="47758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3C731FD-2B03-7428-1250-897A669E4476}"/>
                </a:ext>
              </a:extLst>
            </p:cNvPr>
            <p:cNvGrpSpPr/>
            <p:nvPr/>
          </p:nvGrpSpPr>
          <p:grpSpPr>
            <a:xfrm>
              <a:off x="893850" y="5081943"/>
              <a:ext cx="509868" cy="434758"/>
              <a:chOff x="6459766" y="5014251"/>
              <a:chExt cx="616940" cy="434758"/>
            </a:xfrm>
          </p:grpSpPr>
          <p:sp>
            <p:nvSpPr>
              <p:cNvPr id="13" name="Freeform 196">
                <a:extLst>
                  <a:ext uri="{FF2B5EF4-FFF2-40B4-BE49-F238E27FC236}">
                    <a16:creationId xmlns:a16="http://schemas.microsoft.com/office/drawing/2014/main" id="{8D6531E9-AB86-A4AE-EE6E-B035F482404A}"/>
                  </a:ext>
                </a:extLst>
              </p:cNvPr>
              <p:cNvSpPr/>
              <p:nvPr/>
            </p:nvSpPr>
            <p:spPr>
              <a:xfrm>
                <a:off x="6592895" y="5014251"/>
                <a:ext cx="242061" cy="209797"/>
              </a:xfrm>
              <a:custGeom>
                <a:avLst/>
                <a:gdLst>
                  <a:gd name="connsiteX0" fmla="*/ 845986 w 1581134"/>
                  <a:gd name="connsiteY0" fmla="*/ 818210 h 1370390"/>
                  <a:gd name="connsiteX1" fmla="*/ 929389 w 1581134"/>
                  <a:gd name="connsiteY1" fmla="*/ 932923 h 1370390"/>
                  <a:gd name="connsiteX2" fmla="*/ 845986 w 1581134"/>
                  <a:gd name="connsiteY2" fmla="*/ 1059639 h 1370390"/>
                  <a:gd name="connsiteX3" fmla="*/ 210257 w 1581134"/>
                  <a:gd name="connsiteY3" fmla="*/ 407958 h 1370390"/>
                  <a:gd name="connsiteX4" fmla="*/ 295982 w 1581134"/>
                  <a:gd name="connsiteY4" fmla="*/ 1229651 h 1370390"/>
                  <a:gd name="connsiteX5" fmla="*/ 489825 w 1581134"/>
                  <a:gd name="connsiteY5" fmla="*/ 1234413 h 1370390"/>
                  <a:gd name="connsiteX6" fmla="*/ 210257 w 1581134"/>
                  <a:gd name="connsiteY6" fmla="*/ 407958 h 1370390"/>
                  <a:gd name="connsiteX7" fmla="*/ 741733 w 1581134"/>
                  <a:gd name="connsiteY7" fmla="*/ 374858 h 1370390"/>
                  <a:gd name="connsiteX8" fmla="*/ 741733 w 1581134"/>
                  <a:gd name="connsiteY8" fmla="*/ 573489 h 1370390"/>
                  <a:gd name="connsiteX9" fmla="*/ 664915 w 1581134"/>
                  <a:gd name="connsiteY9" fmla="*/ 486176 h 1370390"/>
                  <a:gd name="connsiteX10" fmla="*/ 741733 w 1581134"/>
                  <a:gd name="connsiteY10" fmla="*/ 374858 h 1370390"/>
                  <a:gd name="connsiteX11" fmla="*/ 741733 w 1581134"/>
                  <a:gd name="connsiteY11" fmla="*/ 76365 h 1370390"/>
                  <a:gd name="connsiteX12" fmla="*/ 741733 w 1581134"/>
                  <a:gd name="connsiteY12" fmla="*/ 179521 h 1370390"/>
                  <a:gd name="connsiteX13" fmla="*/ 529154 w 1581134"/>
                  <a:gd name="connsiteY13" fmla="*/ 275543 h 1370390"/>
                  <a:gd name="connsiteX14" fmla="*/ 442142 w 1581134"/>
                  <a:gd name="connsiteY14" fmla="*/ 483502 h 1370390"/>
                  <a:gd name="connsiteX15" fmla="*/ 741733 w 1581134"/>
                  <a:gd name="connsiteY15" fmla="*/ 798456 h 1370390"/>
                  <a:gd name="connsiteX16" fmla="*/ 741733 w 1581134"/>
                  <a:gd name="connsiteY16" fmla="*/ 1057444 h 1370390"/>
                  <a:gd name="connsiteX17" fmla="*/ 647356 w 1581134"/>
                  <a:gd name="connsiteY17" fmla="*/ 935632 h 1370390"/>
                  <a:gd name="connsiteX18" fmla="*/ 421291 w 1581134"/>
                  <a:gd name="connsiteY18" fmla="*/ 935632 h 1370390"/>
                  <a:gd name="connsiteX19" fmla="*/ 513782 w 1581134"/>
                  <a:gd name="connsiteY19" fmla="*/ 1175964 h 1370390"/>
                  <a:gd name="connsiteX20" fmla="*/ 741733 w 1581134"/>
                  <a:gd name="connsiteY20" fmla="*/ 1253880 h 1370390"/>
                  <a:gd name="connsiteX21" fmla="*/ 741733 w 1581134"/>
                  <a:gd name="connsiteY21" fmla="*/ 1364717 h 1370390"/>
                  <a:gd name="connsiteX22" fmla="*/ 845986 w 1581134"/>
                  <a:gd name="connsiteY22" fmla="*/ 1364717 h 1370390"/>
                  <a:gd name="connsiteX23" fmla="*/ 845986 w 1581134"/>
                  <a:gd name="connsiteY23" fmla="*/ 1253880 h 1370390"/>
                  <a:gd name="connsiteX24" fmla="*/ 1064695 w 1581134"/>
                  <a:gd name="connsiteY24" fmla="*/ 1157154 h 1370390"/>
                  <a:gd name="connsiteX25" fmla="*/ 1159843 w 1581134"/>
                  <a:gd name="connsiteY25" fmla="*/ 896623 h 1370390"/>
                  <a:gd name="connsiteX26" fmla="*/ 1059243 w 1581134"/>
                  <a:gd name="connsiteY26" fmla="*/ 702057 h 1370390"/>
                  <a:gd name="connsiteX27" fmla="*/ 845986 w 1581134"/>
                  <a:gd name="connsiteY27" fmla="*/ 600924 h 1370390"/>
                  <a:gd name="connsiteX28" fmla="*/ 845986 w 1581134"/>
                  <a:gd name="connsiteY28" fmla="*/ 369372 h 1370390"/>
                  <a:gd name="connsiteX29" fmla="*/ 907441 w 1581134"/>
                  <a:gd name="connsiteY29" fmla="*/ 456067 h 1370390"/>
                  <a:gd name="connsiteX30" fmla="*/ 1128019 w 1581134"/>
                  <a:gd name="connsiteY30" fmla="*/ 456067 h 1370390"/>
                  <a:gd name="connsiteX31" fmla="*/ 1048217 w 1581134"/>
                  <a:gd name="connsiteY31" fmla="*/ 260729 h 1370390"/>
                  <a:gd name="connsiteX32" fmla="*/ 845986 w 1581134"/>
                  <a:gd name="connsiteY32" fmla="*/ 179521 h 1370390"/>
                  <a:gd name="connsiteX33" fmla="*/ 845986 w 1581134"/>
                  <a:gd name="connsiteY33" fmla="*/ 76365 h 1370390"/>
                  <a:gd name="connsiteX34" fmla="*/ 790567 w 1581134"/>
                  <a:gd name="connsiteY34" fmla="*/ 0 h 1370390"/>
                  <a:gd name="connsiteX35" fmla="*/ 1581134 w 1581134"/>
                  <a:gd name="connsiteY35" fmla="*/ 790567 h 1370390"/>
                  <a:gd name="connsiteX36" fmla="*/ 1349583 w 1581134"/>
                  <a:gd name="connsiteY36" fmla="*/ 1349582 h 1370390"/>
                  <a:gd name="connsiteX37" fmla="*/ 1324363 w 1581134"/>
                  <a:gd name="connsiteY37" fmla="*/ 1370390 h 1370390"/>
                  <a:gd name="connsiteX38" fmla="*/ 256771 w 1581134"/>
                  <a:gd name="connsiteY38" fmla="*/ 1370390 h 1370390"/>
                  <a:gd name="connsiteX39" fmla="*/ 231552 w 1581134"/>
                  <a:gd name="connsiteY39" fmla="*/ 1349582 h 1370390"/>
                  <a:gd name="connsiteX40" fmla="*/ 0 w 1581134"/>
                  <a:gd name="connsiteY40" fmla="*/ 790567 h 1370390"/>
                  <a:gd name="connsiteX41" fmla="*/ 790567 w 1581134"/>
                  <a:gd name="connsiteY41" fmla="*/ 0 h 137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81134" h="1370390">
                    <a:moveTo>
                      <a:pt x="845986" y="818210"/>
                    </a:moveTo>
                    <a:cubicBezTo>
                      <a:pt x="901588" y="832774"/>
                      <a:pt x="929389" y="871011"/>
                      <a:pt x="929389" y="932923"/>
                    </a:cubicBezTo>
                    <a:cubicBezTo>
                      <a:pt x="929389" y="993371"/>
                      <a:pt x="901588" y="1035611"/>
                      <a:pt x="845986" y="1059639"/>
                    </a:cubicBezTo>
                    <a:close/>
                    <a:moveTo>
                      <a:pt x="210257" y="407958"/>
                    </a:moveTo>
                    <a:cubicBezTo>
                      <a:pt x="-5643" y="697731"/>
                      <a:pt x="107069" y="1058941"/>
                      <a:pt x="295982" y="1229651"/>
                    </a:cubicBezTo>
                    <a:lnTo>
                      <a:pt x="489825" y="1234413"/>
                    </a:lnTo>
                    <a:cubicBezTo>
                      <a:pt x="155335" y="928765"/>
                      <a:pt x="211371" y="742180"/>
                      <a:pt x="210257" y="407958"/>
                    </a:cubicBezTo>
                    <a:close/>
                    <a:moveTo>
                      <a:pt x="741733" y="374858"/>
                    </a:moveTo>
                    <a:lnTo>
                      <a:pt x="741733" y="573489"/>
                    </a:lnTo>
                    <a:cubicBezTo>
                      <a:pt x="690521" y="566938"/>
                      <a:pt x="664915" y="537835"/>
                      <a:pt x="664915" y="486176"/>
                    </a:cubicBezTo>
                    <a:cubicBezTo>
                      <a:pt x="664915" y="433067"/>
                      <a:pt x="690521" y="395961"/>
                      <a:pt x="741733" y="374858"/>
                    </a:cubicBezTo>
                    <a:close/>
                    <a:moveTo>
                      <a:pt x="741733" y="76365"/>
                    </a:moveTo>
                    <a:lnTo>
                      <a:pt x="741733" y="179521"/>
                    </a:lnTo>
                    <a:cubicBezTo>
                      <a:pt x="658021" y="185374"/>
                      <a:pt x="587162" y="217382"/>
                      <a:pt x="529154" y="275543"/>
                    </a:cubicBezTo>
                    <a:cubicBezTo>
                      <a:pt x="471146" y="333706"/>
                      <a:pt x="442142" y="403026"/>
                      <a:pt x="442142" y="483502"/>
                    </a:cubicBezTo>
                    <a:cubicBezTo>
                      <a:pt x="442142" y="651039"/>
                      <a:pt x="542006" y="756024"/>
                      <a:pt x="741733" y="798456"/>
                    </a:cubicBezTo>
                    <a:lnTo>
                      <a:pt x="741733" y="1057444"/>
                    </a:lnTo>
                    <a:cubicBezTo>
                      <a:pt x="678815" y="1039314"/>
                      <a:pt x="647356" y="998711"/>
                      <a:pt x="647356" y="935632"/>
                    </a:cubicBezTo>
                    <a:lnTo>
                      <a:pt x="421291" y="935632"/>
                    </a:lnTo>
                    <a:cubicBezTo>
                      <a:pt x="421291" y="1038788"/>
                      <a:pt x="452121" y="1118899"/>
                      <a:pt x="513782" y="1175964"/>
                    </a:cubicBezTo>
                    <a:cubicBezTo>
                      <a:pt x="571053" y="1227907"/>
                      <a:pt x="647036" y="1253880"/>
                      <a:pt x="741733" y="1253880"/>
                    </a:cubicBezTo>
                    <a:lnTo>
                      <a:pt x="741733" y="1364717"/>
                    </a:lnTo>
                    <a:lnTo>
                      <a:pt x="845986" y="1364717"/>
                    </a:lnTo>
                    <a:lnTo>
                      <a:pt x="845986" y="1253880"/>
                    </a:lnTo>
                    <a:cubicBezTo>
                      <a:pt x="933470" y="1249479"/>
                      <a:pt x="1006373" y="1217236"/>
                      <a:pt x="1064695" y="1157154"/>
                    </a:cubicBezTo>
                    <a:cubicBezTo>
                      <a:pt x="1128128" y="1091195"/>
                      <a:pt x="1159843" y="1004351"/>
                      <a:pt x="1159843" y="896623"/>
                    </a:cubicBezTo>
                    <a:cubicBezTo>
                      <a:pt x="1159843" y="822605"/>
                      <a:pt x="1126310" y="757750"/>
                      <a:pt x="1059243" y="702057"/>
                    </a:cubicBezTo>
                    <a:cubicBezTo>
                      <a:pt x="1000909" y="652228"/>
                      <a:pt x="929823" y="618517"/>
                      <a:pt x="845986" y="600924"/>
                    </a:cubicBezTo>
                    <a:lnTo>
                      <a:pt x="845986" y="369372"/>
                    </a:lnTo>
                    <a:cubicBezTo>
                      <a:pt x="882716" y="390326"/>
                      <a:pt x="903200" y="419223"/>
                      <a:pt x="907441" y="456067"/>
                    </a:cubicBezTo>
                    <a:lnTo>
                      <a:pt x="1128019" y="456067"/>
                    </a:lnTo>
                    <a:cubicBezTo>
                      <a:pt x="1128019" y="376322"/>
                      <a:pt x="1101418" y="311209"/>
                      <a:pt x="1048217" y="260729"/>
                    </a:cubicBezTo>
                    <a:cubicBezTo>
                      <a:pt x="995016" y="210248"/>
                      <a:pt x="927606" y="183179"/>
                      <a:pt x="845986" y="179521"/>
                    </a:cubicBezTo>
                    <a:lnTo>
                      <a:pt x="845986" y="76365"/>
                    </a:lnTo>
                    <a:close/>
                    <a:moveTo>
                      <a:pt x="790567" y="0"/>
                    </a:moveTo>
                    <a:cubicBezTo>
                      <a:pt x="1227185" y="0"/>
                      <a:pt x="1581134" y="353949"/>
                      <a:pt x="1581134" y="790567"/>
                    </a:cubicBezTo>
                    <a:cubicBezTo>
                      <a:pt x="1581134" y="1008876"/>
                      <a:pt x="1492647" y="1206518"/>
                      <a:pt x="1349583" y="1349582"/>
                    </a:cubicBezTo>
                    <a:lnTo>
                      <a:pt x="1324363" y="1370390"/>
                    </a:lnTo>
                    <a:lnTo>
                      <a:pt x="256771" y="1370390"/>
                    </a:lnTo>
                    <a:lnTo>
                      <a:pt x="231552" y="1349582"/>
                    </a:lnTo>
                    <a:cubicBezTo>
                      <a:pt x="88488" y="1206518"/>
                      <a:pt x="0" y="1008876"/>
                      <a:pt x="0" y="790567"/>
                    </a:cubicBezTo>
                    <a:cubicBezTo>
                      <a:pt x="0" y="353949"/>
                      <a:pt x="353949" y="0"/>
                      <a:pt x="79056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4" name="Freeform 191">
                <a:extLst>
                  <a:ext uri="{FF2B5EF4-FFF2-40B4-BE49-F238E27FC236}">
                    <a16:creationId xmlns:a16="http://schemas.microsoft.com/office/drawing/2014/main" id="{8EC38030-BD3C-1B9D-F69D-DAF4281EB7EB}"/>
                  </a:ext>
                </a:extLst>
              </p:cNvPr>
              <p:cNvSpPr/>
              <p:nvPr/>
            </p:nvSpPr>
            <p:spPr>
              <a:xfrm flipH="1">
                <a:off x="6987219" y="5245978"/>
                <a:ext cx="89487" cy="156420"/>
              </a:xfrm>
              <a:custGeom>
                <a:avLst/>
                <a:gdLst>
                  <a:gd name="connsiteX0" fmla="*/ 723900 w 1171575"/>
                  <a:gd name="connsiteY0" fmla="*/ 266700 h 2047875"/>
                  <a:gd name="connsiteX1" fmla="*/ 523875 w 1171575"/>
                  <a:gd name="connsiteY1" fmla="*/ 466725 h 2047875"/>
                  <a:gd name="connsiteX2" fmla="*/ 723900 w 1171575"/>
                  <a:gd name="connsiteY2" fmla="*/ 666750 h 2047875"/>
                  <a:gd name="connsiteX3" fmla="*/ 923925 w 1171575"/>
                  <a:gd name="connsiteY3" fmla="*/ 466725 h 2047875"/>
                  <a:gd name="connsiteX4" fmla="*/ 723900 w 1171575"/>
                  <a:gd name="connsiteY4" fmla="*/ 266700 h 2047875"/>
                  <a:gd name="connsiteX5" fmla="*/ 61918 w 1171575"/>
                  <a:gd name="connsiteY5" fmla="*/ 0 h 2047875"/>
                  <a:gd name="connsiteX6" fmla="*/ 1109657 w 1171575"/>
                  <a:gd name="connsiteY6" fmla="*/ 0 h 2047875"/>
                  <a:gd name="connsiteX7" fmla="*/ 1171575 w 1171575"/>
                  <a:gd name="connsiteY7" fmla="*/ 61918 h 2047875"/>
                  <a:gd name="connsiteX8" fmla="*/ 1171575 w 1171575"/>
                  <a:gd name="connsiteY8" fmla="*/ 1985957 h 2047875"/>
                  <a:gd name="connsiteX9" fmla="*/ 1109657 w 1171575"/>
                  <a:gd name="connsiteY9" fmla="*/ 2047875 h 2047875"/>
                  <a:gd name="connsiteX10" fmla="*/ 61918 w 1171575"/>
                  <a:gd name="connsiteY10" fmla="*/ 2047875 h 2047875"/>
                  <a:gd name="connsiteX11" fmla="*/ 0 w 1171575"/>
                  <a:gd name="connsiteY11" fmla="*/ 1985957 h 2047875"/>
                  <a:gd name="connsiteX12" fmla="*/ 0 w 1171575"/>
                  <a:gd name="connsiteY12" fmla="*/ 61918 h 2047875"/>
                  <a:gd name="connsiteX13" fmla="*/ 61918 w 1171575"/>
                  <a:gd name="connsiteY13" fmla="*/ 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1575" h="2047875">
                    <a:moveTo>
                      <a:pt x="723900" y="266700"/>
                    </a:moveTo>
                    <a:cubicBezTo>
                      <a:pt x="613429" y="266700"/>
                      <a:pt x="523875" y="356254"/>
                      <a:pt x="523875" y="466725"/>
                    </a:cubicBezTo>
                    <a:cubicBezTo>
                      <a:pt x="523875" y="577196"/>
                      <a:pt x="613429" y="666750"/>
                      <a:pt x="723900" y="666750"/>
                    </a:cubicBezTo>
                    <a:cubicBezTo>
                      <a:pt x="834371" y="666750"/>
                      <a:pt x="923925" y="577196"/>
                      <a:pt x="923925" y="466725"/>
                    </a:cubicBezTo>
                    <a:cubicBezTo>
                      <a:pt x="923925" y="356254"/>
                      <a:pt x="834371" y="266700"/>
                      <a:pt x="723900" y="266700"/>
                    </a:cubicBezTo>
                    <a:close/>
                    <a:moveTo>
                      <a:pt x="61918" y="0"/>
                    </a:moveTo>
                    <a:lnTo>
                      <a:pt x="1109657" y="0"/>
                    </a:lnTo>
                    <a:cubicBezTo>
                      <a:pt x="1143853" y="0"/>
                      <a:pt x="1171575" y="27722"/>
                      <a:pt x="1171575" y="61918"/>
                    </a:cubicBezTo>
                    <a:lnTo>
                      <a:pt x="1171575" y="1985957"/>
                    </a:lnTo>
                    <a:cubicBezTo>
                      <a:pt x="1171575" y="2020153"/>
                      <a:pt x="1143853" y="2047875"/>
                      <a:pt x="1109657" y="2047875"/>
                    </a:cubicBezTo>
                    <a:lnTo>
                      <a:pt x="61918" y="2047875"/>
                    </a:lnTo>
                    <a:cubicBezTo>
                      <a:pt x="27722" y="2047875"/>
                      <a:pt x="0" y="2020153"/>
                      <a:pt x="0" y="1985957"/>
                    </a:cubicBezTo>
                    <a:lnTo>
                      <a:pt x="0" y="61918"/>
                    </a:lnTo>
                    <a:cubicBezTo>
                      <a:pt x="0" y="27722"/>
                      <a:pt x="27722" y="0"/>
                      <a:pt x="6191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5">
                <a:extLst>
                  <a:ext uri="{FF2B5EF4-FFF2-40B4-BE49-F238E27FC236}">
                    <a16:creationId xmlns:a16="http://schemas.microsoft.com/office/drawing/2014/main" id="{03BA9283-C6AC-770B-98A7-21F7D13C7CB4}"/>
                  </a:ext>
                </a:extLst>
              </p:cNvPr>
              <p:cNvSpPr/>
              <p:nvPr/>
            </p:nvSpPr>
            <p:spPr>
              <a:xfrm flipH="1">
                <a:off x="6459766" y="5243023"/>
                <a:ext cx="517995" cy="205986"/>
              </a:xfrm>
              <a:custGeom>
                <a:avLst/>
                <a:gdLst>
                  <a:gd name="connsiteX0" fmla="*/ 0 w 6657975"/>
                  <a:gd name="connsiteY0" fmla="*/ 0 h 3600450"/>
                  <a:gd name="connsiteX1" fmla="*/ 6657975 w 6657975"/>
                  <a:gd name="connsiteY1" fmla="*/ 0 h 3600450"/>
                  <a:gd name="connsiteX2" fmla="*/ 6657975 w 6657975"/>
                  <a:gd name="connsiteY2" fmla="*/ 3600450 h 3600450"/>
                  <a:gd name="connsiteX3" fmla="*/ 0 w 6657975"/>
                  <a:gd name="connsiteY3" fmla="*/ 3600450 h 3600450"/>
                  <a:gd name="connsiteX4" fmla="*/ 0 w 6657975"/>
                  <a:gd name="connsiteY4" fmla="*/ 0 h 3600450"/>
                  <a:gd name="connsiteX0" fmla="*/ 0 w 6791325"/>
                  <a:gd name="connsiteY0" fmla="*/ 847725 h 3600450"/>
                  <a:gd name="connsiteX1" fmla="*/ 6791325 w 6791325"/>
                  <a:gd name="connsiteY1" fmla="*/ 0 h 3600450"/>
                  <a:gd name="connsiteX2" fmla="*/ 6791325 w 6791325"/>
                  <a:gd name="connsiteY2" fmla="*/ 3600450 h 3600450"/>
                  <a:gd name="connsiteX3" fmla="*/ 133350 w 6791325"/>
                  <a:gd name="connsiteY3" fmla="*/ 3600450 h 3600450"/>
                  <a:gd name="connsiteX4" fmla="*/ 0 w 6791325"/>
                  <a:gd name="connsiteY4" fmla="*/ 847725 h 3600450"/>
                  <a:gd name="connsiteX0" fmla="*/ 19050 w 6810375"/>
                  <a:gd name="connsiteY0" fmla="*/ 847725 h 3600450"/>
                  <a:gd name="connsiteX1" fmla="*/ 6810375 w 6810375"/>
                  <a:gd name="connsiteY1" fmla="*/ 0 h 3600450"/>
                  <a:gd name="connsiteX2" fmla="*/ 6810375 w 6810375"/>
                  <a:gd name="connsiteY2" fmla="*/ 3600450 h 3600450"/>
                  <a:gd name="connsiteX3" fmla="*/ 0 w 6810375"/>
                  <a:gd name="connsiteY3" fmla="*/ 2457450 h 3600450"/>
                  <a:gd name="connsiteX4" fmla="*/ 19050 w 6810375"/>
                  <a:gd name="connsiteY4" fmla="*/ 847725 h 3600450"/>
                  <a:gd name="connsiteX0" fmla="*/ 19050 w 6810375"/>
                  <a:gd name="connsiteY0" fmla="*/ 0 h 2752725"/>
                  <a:gd name="connsiteX1" fmla="*/ 3857625 w 6810375"/>
                  <a:gd name="connsiteY1" fmla="*/ 990600 h 2752725"/>
                  <a:gd name="connsiteX2" fmla="*/ 6810375 w 6810375"/>
                  <a:gd name="connsiteY2" fmla="*/ 2752725 h 2752725"/>
                  <a:gd name="connsiteX3" fmla="*/ 0 w 6810375"/>
                  <a:gd name="connsiteY3" fmla="*/ 1609725 h 2752725"/>
                  <a:gd name="connsiteX4" fmla="*/ 19050 w 6810375"/>
                  <a:gd name="connsiteY4" fmla="*/ 0 h 2752725"/>
                  <a:gd name="connsiteX0" fmla="*/ 19050 w 6810375"/>
                  <a:gd name="connsiteY0" fmla="*/ 0 h 2752725"/>
                  <a:gd name="connsiteX1" fmla="*/ 3857625 w 6810375"/>
                  <a:gd name="connsiteY1" fmla="*/ 990600 h 2752725"/>
                  <a:gd name="connsiteX2" fmla="*/ 6810375 w 6810375"/>
                  <a:gd name="connsiteY2" fmla="*/ 2752725 h 2752725"/>
                  <a:gd name="connsiteX3" fmla="*/ 0 w 6810375"/>
                  <a:gd name="connsiteY3" fmla="*/ 1609725 h 2752725"/>
                  <a:gd name="connsiteX4" fmla="*/ 19050 w 6810375"/>
                  <a:gd name="connsiteY4" fmla="*/ 0 h 2752725"/>
                  <a:gd name="connsiteX0" fmla="*/ 19050 w 6810375"/>
                  <a:gd name="connsiteY0" fmla="*/ 233894 h 2986619"/>
                  <a:gd name="connsiteX1" fmla="*/ 3857625 w 6810375"/>
                  <a:gd name="connsiteY1" fmla="*/ 1224494 h 2986619"/>
                  <a:gd name="connsiteX2" fmla="*/ 6810375 w 6810375"/>
                  <a:gd name="connsiteY2" fmla="*/ 2986619 h 2986619"/>
                  <a:gd name="connsiteX3" fmla="*/ 0 w 6810375"/>
                  <a:gd name="connsiteY3" fmla="*/ 1843619 h 2986619"/>
                  <a:gd name="connsiteX4" fmla="*/ 19050 w 6810375"/>
                  <a:gd name="connsiteY4" fmla="*/ 233894 h 2986619"/>
                  <a:gd name="connsiteX0" fmla="*/ 142875 w 6810375"/>
                  <a:gd name="connsiteY0" fmla="*/ 344905 h 2707105"/>
                  <a:gd name="connsiteX1" fmla="*/ 3857625 w 6810375"/>
                  <a:gd name="connsiteY1" fmla="*/ 944980 h 2707105"/>
                  <a:gd name="connsiteX2" fmla="*/ 6810375 w 6810375"/>
                  <a:gd name="connsiteY2" fmla="*/ 2707105 h 2707105"/>
                  <a:gd name="connsiteX3" fmla="*/ 0 w 6810375"/>
                  <a:gd name="connsiteY3" fmla="*/ 1564105 h 2707105"/>
                  <a:gd name="connsiteX4" fmla="*/ 142875 w 6810375"/>
                  <a:gd name="connsiteY4" fmla="*/ 344905 h 2707105"/>
                  <a:gd name="connsiteX0" fmla="*/ 228600 w 6810375"/>
                  <a:gd name="connsiteY0" fmla="*/ 362785 h 2677360"/>
                  <a:gd name="connsiteX1" fmla="*/ 3857625 w 6810375"/>
                  <a:gd name="connsiteY1" fmla="*/ 915235 h 2677360"/>
                  <a:gd name="connsiteX2" fmla="*/ 6810375 w 6810375"/>
                  <a:gd name="connsiteY2" fmla="*/ 2677360 h 2677360"/>
                  <a:gd name="connsiteX3" fmla="*/ 0 w 6810375"/>
                  <a:gd name="connsiteY3" fmla="*/ 1534360 h 2677360"/>
                  <a:gd name="connsiteX4" fmla="*/ 228600 w 6810375"/>
                  <a:gd name="connsiteY4" fmla="*/ 362785 h 2677360"/>
                  <a:gd name="connsiteX0" fmla="*/ 228600 w 6810375"/>
                  <a:gd name="connsiteY0" fmla="*/ 375977 h 2690552"/>
                  <a:gd name="connsiteX1" fmla="*/ 1419225 w 6810375"/>
                  <a:gd name="connsiteY1" fmla="*/ 23551 h 2690552"/>
                  <a:gd name="connsiteX2" fmla="*/ 3857625 w 6810375"/>
                  <a:gd name="connsiteY2" fmla="*/ 928427 h 2690552"/>
                  <a:gd name="connsiteX3" fmla="*/ 6810375 w 6810375"/>
                  <a:gd name="connsiteY3" fmla="*/ 2690552 h 2690552"/>
                  <a:gd name="connsiteX4" fmla="*/ 0 w 6810375"/>
                  <a:gd name="connsiteY4" fmla="*/ 1547552 h 2690552"/>
                  <a:gd name="connsiteX5" fmla="*/ 228600 w 6810375"/>
                  <a:gd name="connsiteY5" fmla="*/ 375977 h 2690552"/>
                  <a:gd name="connsiteX0" fmla="*/ 228600 w 6810375"/>
                  <a:gd name="connsiteY0" fmla="*/ 640502 h 2955077"/>
                  <a:gd name="connsiteX1" fmla="*/ 904875 w 6810375"/>
                  <a:gd name="connsiteY1" fmla="*/ 11851 h 2955077"/>
                  <a:gd name="connsiteX2" fmla="*/ 3857625 w 6810375"/>
                  <a:gd name="connsiteY2" fmla="*/ 1192952 h 2955077"/>
                  <a:gd name="connsiteX3" fmla="*/ 6810375 w 6810375"/>
                  <a:gd name="connsiteY3" fmla="*/ 2955077 h 2955077"/>
                  <a:gd name="connsiteX4" fmla="*/ 0 w 6810375"/>
                  <a:gd name="connsiteY4" fmla="*/ 1812077 h 2955077"/>
                  <a:gd name="connsiteX5" fmla="*/ 228600 w 6810375"/>
                  <a:gd name="connsiteY5" fmla="*/ 640502 h 2955077"/>
                  <a:gd name="connsiteX0" fmla="*/ 28575 w 6810375"/>
                  <a:gd name="connsiteY0" fmla="*/ 218127 h 2999427"/>
                  <a:gd name="connsiteX1" fmla="*/ 904875 w 6810375"/>
                  <a:gd name="connsiteY1" fmla="*/ 56201 h 2999427"/>
                  <a:gd name="connsiteX2" fmla="*/ 3857625 w 6810375"/>
                  <a:gd name="connsiteY2" fmla="*/ 1237302 h 2999427"/>
                  <a:gd name="connsiteX3" fmla="*/ 6810375 w 6810375"/>
                  <a:gd name="connsiteY3" fmla="*/ 2999427 h 2999427"/>
                  <a:gd name="connsiteX4" fmla="*/ 0 w 6810375"/>
                  <a:gd name="connsiteY4" fmla="*/ 1856427 h 2999427"/>
                  <a:gd name="connsiteX5" fmla="*/ 28575 w 6810375"/>
                  <a:gd name="connsiteY5" fmla="*/ 218127 h 2999427"/>
                  <a:gd name="connsiteX0" fmla="*/ 28575 w 6810375"/>
                  <a:gd name="connsiteY0" fmla="*/ 183667 h 2964967"/>
                  <a:gd name="connsiteX1" fmla="*/ 904875 w 6810375"/>
                  <a:gd name="connsiteY1" fmla="*/ 21741 h 2964967"/>
                  <a:gd name="connsiteX2" fmla="*/ 3857625 w 6810375"/>
                  <a:gd name="connsiteY2" fmla="*/ 1202842 h 2964967"/>
                  <a:gd name="connsiteX3" fmla="*/ 6810375 w 6810375"/>
                  <a:gd name="connsiteY3" fmla="*/ 2964967 h 2964967"/>
                  <a:gd name="connsiteX4" fmla="*/ 0 w 6810375"/>
                  <a:gd name="connsiteY4" fmla="*/ 1821967 h 2964967"/>
                  <a:gd name="connsiteX5" fmla="*/ 28575 w 6810375"/>
                  <a:gd name="connsiteY5" fmla="*/ 183667 h 2964967"/>
                  <a:gd name="connsiteX0" fmla="*/ 28575 w 6810375"/>
                  <a:gd name="connsiteY0" fmla="*/ 183667 h 2964967"/>
                  <a:gd name="connsiteX1" fmla="*/ 914400 w 6810375"/>
                  <a:gd name="connsiteY1" fmla="*/ 21741 h 2964967"/>
                  <a:gd name="connsiteX2" fmla="*/ 3857625 w 6810375"/>
                  <a:gd name="connsiteY2" fmla="*/ 1202842 h 2964967"/>
                  <a:gd name="connsiteX3" fmla="*/ 6810375 w 6810375"/>
                  <a:gd name="connsiteY3" fmla="*/ 2964967 h 2964967"/>
                  <a:gd name="connsiteX4" fmla="*/ 0 w 6810375"/>
                  <a:gd name="connsiteY4" fmla="*/ 1821967 h 2964967"/>
                  <a:gd name="connsiteX5" fmla="*/ 28575 w 6810375"/>
                  <a:gd name="connsiteY5" fmla="*/ 183667 h 2964967"/>
                  <a:gd name="connsiteX0" fmla="*/ 28575 w 6810375"/>
                  <a:gd name="connsiteY0" fmla="*/ 161926 h 2943226"/>
                  <a:gd name="connsiteX1" fmla="*/ 914400 w 6810375"/>
                  <a:gd name="connsiteY1" fmla="*/ 0 h 2943226"/>
                  <a:gd name="connsiteX2" fmla="*/ 3857625 w 6810375"/>
                  <a:gd name="connsiteY2" fmla="*/ 1181101 h 2943226"/>
                  <a:gd name="connsiteX3" fmla="*/ 6810375 w 6810375"/>
                  <a:gd name="connsiteY3" fmla="*/ 2943226 h 2943226"/>
                  <a:gd name="connsiteX4" fmla="*/ 0 w 6810375"/>
                  <a:gd name="connsiteY4" fmla="*/ 1800226 h 2943226"/>
                  <a:gd name="connsiteX5" fmla="*/ 28575 w 6810375"/>
                  <a:gd name="connsiteY5" fmla="*/ 161926 h 2943226"/>
                  <a:gd name="connsiteX0" fmla="*/ 28575 w 6810375"/>
                  <a:gd name="connsiteY0" fmla="*/ 200026 h 2981326"/>
                  <a:gd name="connsiteX1" fmla="*/ 962025 w 6810375"/>
                  <a:gd name="connsiteY1" fmla="*/ 0 h 2981326"/>
                  <a:gd name="connsiteX2" fmla="*/ 3857625 w 6810375"/>
                  <a:gd name="connsiteY2" fmla="*/ 1219201 h 2981326"/>
                  <a:gd name="connsiteX3" fmla="*/ 6810375 w 6810375"/>
                  <a:gd name="connsiteY3" fmla="*/ 2981326 h 2981326"/>
                  <a:gd name="connsiteX4" fmla="*/ 0 w 6810375"/>
                  <a:gd name="connsiteY4" fmla="*/ 1838326 h 2981326"/>
                  <a:gd name="connsiteX5" fmla="*/ 28575 w 6810375"/>
                  <a:gd name="connsiteY5" fmla="*/ 200026 h 2981326"/>
                  <a:gd name="connsiteX0" fmla="*/ 28575 w 3857625"/>
                  <a:gd name="connsiteY0" fmla="*/ 200026 h 1838326"/>
                  <a:gd name="connsiteX1" fmla="*/ 962025 w 3857625"/>
                  <a:gd name="connsiteY1" fmla="*/ 0 h 1838326"/>
                  <a:gd name="connsiteX2" fmla="*/ 3857625 w 3857625"/>
                  <a:gd name="connsiteY2" fmla="*/ 1219201 h 1838326"/>
                  <a:gd name="connsiteX3" fmla="*/ 2000250 w 3857625"/>
                  <a:gd name="connsiteY3" fmla="*/ 1247776 h 1838326"/>
                  <a:gd name="connsiteX4" fmla="*/ 0 w 3857625"/>
                  <a:gd name="connsiteY4" fmla="*/ 1838326 h 1838326"/>
                  <a:gd name="connsiteX5" fmla="*/ 28575 w 3857625"/>
                  <a:gd name="connsiteY5" fmla="*/ 200026 h 1838326"/>
                  <a:gd name="connsiteX0" fmla="*/ 28575 w 3857625"/>
                  <a:gd name="connsiteY0" fmla="*/ 200026 h 1838326"/>
                  <a:gd name="connsiteX1" fmla="*/ 962025 w 3857625"/>
                  <a:gd name="connsiteY1" fmla="*/ 0 h 1838326"/>
                  <a:gd name="connsiteX2" fmla="*/ 3857625 w 3857625"/>
                  <a:gd name="connsiteY2" fmla="*/ 1219201 h 1838326"/>
                  <a:gd name="connsiteX3" fmla="*/ 2905125 w 3857625"/>
                  <a:gd name="connsiteY3" fmla="*/ 1600201 h 1838326"/>
                  <a:gd name="connsiteX4" fmla="*/ 0 w 3857625"/>
                  <a:gd name="connsiteY4" fmla="*/ 1838326 h 1838326"/>
                  <a:gd name="connsiteX5" fmla="*/ 28575 w 3857625"/>
                  <a:gd name="connsiteY5" fmla="*/ 200026 h 1838326"/>
                  <a:gd name="connsiteX0" fmla="*/ 28575 w 3857625"/>
                  <a:gd name="connsiteY0" fmla="*/ 200026 h 1838326"/>
                  <a:gd name="connsiteX1" fmla="*/ 962025 w 3857625"/>
                  <a:gd name="connsiteY1" fmla="*/ 0 h 1838326"/>
                  <a:gd name="connsiteX2" fmla="*/ 3857625 w 3857625"/>
                  <a:gd name="connsiteY2" fmla="*/ 1219201 h 1838326"/>
                  <a:gd name="connsiteX3" fmla="*/ 2905125 w 3857625"/>
                  <a:gd name="connsiteY3" fmla="*/ 1600201 h 1838326"/>
                  <a:gd name="connsiteX4" fmla="*/ 0 w 3857625"/>
                  <a:gd name="connsiteY4" fmla="*/ 1838326 h 1838326"/>
                  <a:gd name="connsiteX5" fmla="*/ 28575 w 3857625"/>
                  <a:gd name="connsiteY5" fmla="*/ 200026 h 1838326"/>
                  <a:gd name="connsiteX0" fmla="*/ 28575 w 3886014"/>
                  <a:gd name="connsiteY0" fmla="*/ 200026 h 1838326"/>
                  <a:gd name="connsiteX1" fmla="*/ 962025 w 3886014"/>
                  <a:gd name="connsiteY1" fmla="*/ 0 h 1838326"/>
                  <a:gd name="connsiteX2" fmla="*/ 3857625 w 3886014"/>
                  <a:gd name="connsiteY2" fmla="*/ 1219201 h 1838326"/>
                  <a:gd name="connsiteX3" fmla="*/ 2905125 w 3886014"/>
                  <a:gd name="connsiteY3" fmla="*/ 1600201 h 1838326"/>
                  <a:gd name="connsiteX4" fmla="*/ 0 w 3886014"/>
                  <a:gd name="connsiteY4" fmla="*/ 1838326 h 1838326"/>
                  <a:gd name="connsiteX5" fmla="*/ 28575 w 3886014"/>
                  <a:gd name="connsiteY5" fmla="*/ 200026 h 1838326"/>
                  <a:gd name="connsiteX0" fmla="*/ 28575 w 3904009"/>
                  <a:gd name="connsiteY0" fmla="*/ 200026 h 1838326"/>
                  <a:gd name="connsiteX1" fmla="*/ 962025 w 3904009"/>
                  <a:gd name="connsiteY1" fmla="*/ 0 h 1838326"/>
                  <a:gd name="connsiteX2" fmla="*/ 3876675 w 3904009"/>
                  <a:gd name="connsiteY2" fmla="*/ 1228726 h 1838326"/>
                  <a:gd name="connsiteX3" fmla="*/ 2905125 w 3904009"/>
                  <a:gd name="connsiteY3" fmla="*/ 1600201 h 1838326"/>
                  <a:gd name="connsiteX4" fmla="*/ 0 w 3904009"/>
                  <a:gd name="connsiteY4" fmla="*/ 1838326 h 1838326"/>
                  <a:gd name="connsiteX5" fmla="*/ 28575 w 3904009"/>
                  <a:gd name="connsiteY5" fmla="*/ 200026 h 1838326"/>
                  <a:gd name="connsiteX0" fmla="*/ 28575 w 3904009"/>
                  <a:gd name="connsiteY0" fmla="*/ 200026 h 1838326"/>
                  <a:gd name="connsiteX1" fmla="*/ 962025 w 3904009"/>
                  <a:gd name="connsiteY1" fmla="*/ 0 h 1838326"/>
                  <a:gd name="connsiteX2" fmla="*/ 3876675 w 3904009"/>
                  <a:gd name="connsiteY2" fmla="*/ 1228726 h 1838326"/>
                  <a:gd name="connsiteX3" fmla="*/ 2905125 w 3904009"/>
                  <a:gd name="connsiteY3" fmla="*/ 1600201 h 1838326"/>
                  <a:gd name="connsiteX4" fmla="*/ 0 w 3904009"/>
                  <a:gd name="connsiteY4" fmla="*/ 1838326 h 1838326"/>
                  <a:gd name="connsiteX5" fmla="*/ 28575 w 3904009"/>
                  <a:gd name="connsiteY5" fmla="*/ 200026 h 1838326"/>
                  <a:gd name="connsiteX0" fmla="*/ 28575 w 3904009"/>
                  <a:gd name="connsiteY0" fmla="*/ 228601 h 1866901"/>
                  <a:gd name="connsiteX1" fmla="*/ 1019175 w 3904009"/>
                  <a:gd name="connsiteY1" fmla="*/ 0 h 1866901"/>
                  <a:gd name="connsiteX2" fmla="*/ 3876675 w 3904009"/>
                  <a:gd name="connsiteY2" fmla="*/ 1257301 h 1866901"/>
                  <a:gd name="connsiteX3" fmla="*/ 2905125 w 3904009"/>
                  <a:gd name="connsiteY3" fmla="*/ 1628776 h 1866901"/>
                  <a:gd name="connsiteX4" fmla="*/ 0 w 3904009"/>
                  <a:gd name="connsiteY4" fmla="*/ 1866901 h 1866901"/>
                  <a:gd name="connsiteX5" fmla="*/ 28575 w 3904009"/>
                  <a:gd name="connsiteY5" fmla="*/ 228601 h 1866901"/>
                  <a:gd name="connsiteX0" fmla="*/ 28575 w 3904009"/>
                  <a:gd name="connsiteY0" fmla="*/ 229483 h 1867783"/>
                  <a:gd name="connsiteX1" fmla="*/ 1019175 w 3904009"/>
                  <a:gd name="connsiteY1" fmla="*/ 882 h 1867783"/>
                  <a:gd name="connsiteX2" fmla="*/ 3876675 w 3904009"/>
                  <a:gd name="connsiteY2" fmla="*/ 1258183 h 1867783"/>
                  <a:gd name="connsiteX3" fmla="*/ 2905125 w 3904009"/>
                  <a:gd name="connsiteY3" fmla="*/ 1629658 h 1867783"/>
                  <a:gd name="connsiteX4" fmla="*/ 0 w 3904009"/>
                  <a:gd name="connsiteY4" fmla="*/ 1867783 h 1867783"/>
                  <a:gd name="connsiteX5" fmla="*/ 28575 w 3904009"/>
                  <a:gd name="connsiteY5" fmla="*/ 229483 h 1867783"/>
                  <a:gd name="connsiteX0" fmla="*/ 28575 w 3904009"/>
                  <a:gd name="connsiteY0" fmla="*/ 200972 h 1839272"/>
                  <a:gd name="connsiteX1" fmla="*/ 1009650 w 3904009"/>
                  <a:gd name="connsiteY1" fmla="*/ 946 h 1839272"/>
                  <a:gd name="connsiteX2" fmla="*/ 3876675 w 3904009"/>
                  <a:gd name="connsiteY2" fmla="*/ 1229672 h 1839272"/>
                  <a:gd name="connsiteX3" fmla="*/ 2905125 w 3904009"/>
                  <a:gd name="connsiteY3" fmla="*/ 1601147 h 1839272"/>
                  <a:gd name="connsiteX4" fmla="*/ 0 w 3904009"/>
                  <a:gd name="connsiteY4" fmla="*/ 1839272 h 1839272"/>
                  <a:gd name="connsiteX5" fmla="*/ 28575 w 3904009"/>
                  <a:gd name="connsiteY5" fmla="*/ 200972 h 1839272"/>
                  <a:gd name="connsiteX0" fmla="*/ 28575 w 3895002"/>
                  <a:gd name="connsiteY0" fmla="*/ 201192 h 1839492"/>
                  <a:gd name="connsiteX1" fmla="*/ 1009650 w 3895002"/>
                  <a:gd name="connsiteY1" fmla="*/ 1166 h 1839492"/>
                  <a:gd name="connsiteX2" fmla="*/ 3867150 w 3895002"/>
                  <a:gd name="connsiteY2" fmla="*/ 1153692 h 1839492"/>
                  <a:gd name="connsiteX3" fmla="*/ 2905125 w 3895002"/>
                  <a:gd name="connsiteY3" fmla="*/ 1601367 h 1839492"/>
                  <a:gd name="connsiteX4" fmla="*/ 0 w 3895002"/>
                  <a:gd name="connsiteY4" fmla="*/ 1839492 h 1839492"/>
                  <a:gd name="connsiteX5" fmla="*/ 28575 w 3895002"/>
                  <a:gd name="connsiteY5" fmla="*/ 201192 h 1839492"/>
                  <a:gd name="connsiteX0" fmla="*/ 28575 w 3895002"/>
                  <a:gd name="connsiteY0" fmla="*/ 201073 h 1839373"/>
                  <a:gd name="connsiteX1" fmla="*/ 1009650 w 3895002"/>
                  <a:gd name="connsiteY1" fmla="*/ 1047 h 1839373"/>
                  <a:gd name="connsiteX2" fmla="*/ 3867150 w 3895002"/>
                  <a:gd name="connsiteY2" fmla="*/ 1153573 h 1839373"/>
                  <a:gd name="connsiteX3" fmla="*/ 2905125 w 3895002"/>
                  <a:gd name="connsiteY3" fmla="*/ 1601248 h 1839373"/>
                  <a:gd name="connsiteX4" fmla="*/ 0 w 3895002"/>
                  <a:gd name="connsiteY4" fmla="*/ 1839373 h 1839373"/>
                  <a:gd name="connsiteX5" fmla="*/ 28575 w 3895002"/>
                  <a:gd name="connsiteY5" fmla="*/ 201073 h 1839373"/>
                  <a:gd name="connsiteX0" fmla="*/ 28575 w 3927706"/>
                  <a:gd name="connsiteY0" fmla="*/ 201073 h 1839373"/>
                  <a:gd name="connsiteX1" fmla="*/ 1009650 w 3927706"/>
                  <a:gd name="connsiteY1" fmla="*/ 1047 h 1839373"/>
                  <a:gd name="connsiteX2" fmla="*/ 3867150 w 3927706"/>
                  <a:gd name="connsiteY2" fmla="*/ 1153573 h 1839373"/>
                  <a:gd name="connsiteX3" fmla="*/ 2905125 w 3927706"/>
                  <a:gd name="connsiteY3" fmla="*/ 1601248 h 1839373"/>
                  <a:gd name="connsiteX4" fmla="*/ 0 w 3927706"/>
                  <a:gd name="connsiteY4" fmla="*/ 1839373 h 1839373"/>
                  <a:gd name="connsiteX5" fmla="*/ 28575 w 3927706"/>
                  <a:gd name="connsiteY5" fmla="*/ 201073 h 1839373"/>
                  <a:gd name="connsiteX0" fmla="*/ 28575 w 3938273"/>
                  <a:gd name="connsiteY0" fmla="*/ 201073 h 1839373"/>
                  <a:gd name="connsiteX1" fmla="*/ 1009650 w 3938273"/>
                  <a:gd name="connsiteY1" fmla="*/ 1047 h 1839373"/>
                  <a:gd name="connsiteX2" fmla="*/ 3867150 w 3938273"/>
                  <a:gd name="connsiteY2" fmla="*/ 1153573 h 1839373"/>
                  <a:gd name="connsiteX3" fmla="*/ 2905125 w 3938273"/>
                  <a:gd name="connsiteY3" fmla="*/ 1601248 h 1839373"/>
                  <a:gd name="connsiteX4" fmla="*/ 0 w 3938273"/>
                  <a:gd name="connsiteY4" fmla="*/ 1839373 h 1839373"/>
                  <a:gd name="connsiteX5" fmla="*/ 28575 w 3938273"/>
                  <a:gd name="connsiteY5" fmla="*/ 201073 h 1839373"/>
                  <a:gd name="connsiteX0" fmla="*/ 28575 w 3938273"/>
                  <a:gd name="connsiteY0" fmla="*/ 200839 h 1839139"/>
                  <a:gd name="connsiteX1" fmla="*/ 1009650 w 3938273"/>
                  <a:gd name="connsiteY1" fmla="*/ 813 h 1839139"/>
                  <a:gd name="connsiteX2" fmla="*/ 3867150 w 3938273"/>
                  <a:gd name="connsiteY2" fmla="*/ 1153339 h 1839139"/>
                  <a:gd name="connsiteX3" fmla="*/ 2905125 w 3938273"/>
                  <a:gd name="connsiteY3" fmla="*/ 1601014 h 1839139"/>
                  <a:gd name="connsiteX4" fmla="*/ 0 w 3938273"/>
                  <a:gd name="connsiteY4" fmla="*/ 1839139 h 1839139"/>
                  <a:gd name="connsiteX5" fmla="*/ 28575 w 3938273"/>
                  <a:gd name="connsiteY5" fmla="*/ 200839 h 1839139"/>
                  <a:gd name="connsiteX0" fmla="*/ 28575 w 3938273"/>
                  <a:gd name="connsiteY0" fmla="*/ 229366 h 1867666"/>
                  <a:gd name="connsiteX1" fmla="*/ 1123950 w 3938273"/>
                  <a:gd name="connsiteY1" fmla="*/ 765 h 1867666"/>
                  <a:gd name="connsiteX2" fmla="*/ 3867150 w 3938273"/>
                  <a:gd name="connsiteY2" fmla="*/ 1181866 h 1867666"/>
                  <a:gd name="connsiteX3" fmla="*/ 2905125 w 3938273"/>
                  <a:gd name="connsiteY3" fmla="*/ 1629541 h 1867666"/>
                  <a:gd name="connsiteX4" fmla="*/ 0 w 3938273"/>
                  <a:gd name="connsiteY4" fmla="*/ 1867666 h 1867666"/>
                  <a:gd name="connsiteX5" fmla="*/ 28575 w 3938273"/>
                  <a:gd name="connsiteY5" fmla="*/ 229366 h 1867666"/>
                  <a:gd name="connsiteX0" fmla="*/ 28575 w 3938273"/>
                  <a:gd name="connsiteY0" fmla="*/ 229381 h 1867681"/>
                  <a:gd name="connsiteX1" fmla="*/ 1123950 w 3938273"/>
                  <a:gd name="connsiteY1" fmla="*/ 780 h 1867681"/>
                  <a:gd name="connsiteX2" fmla="*/ 3867150 w 3938273"/>
                  <a:gd name="connsiteY2" fmla="*/ 1172356 h 1867681"/>
                  <a:gd name="connsiteX3" fmla="*/ 2905125 w 3938273"/>
                  <a:gd name="connsiteY3" fmla="*/ 1629556 h 1867681"/>
                  <a:gd name="connsiteX4" fmla="*/ 0 w 3938273"/>
                  <a:gd name="connsiteY4" fmla="*/ 1867681 h 1867681"/>
                  <a:gd name="connsiteX5" fmla="*/ 28575 w 3938273"/>
                  <a:gd name="connsiteY5" fmla="*/ 229381 h 1867681"/>
                  <a:gd name="connsiteX0" fmla="*/ 28575 w 3938273"/>
                  <a:gd name="connsiteY0" fmla="*/ 229253 h 1867553"/>
                  <a:gd name="connsiteX1" fmla="*/ 1123950 w 3938273"/>
                  <a:gd name="connsiteY1" fmla="*/ 652 h 1867553"/>
                  <a:gd name="connsiteX2" fmla="*/ 3867150 w 3938273"/>
                  <a:gd name="connsiteY2" fmla="*/ 1172228 h 1867553"/>
                  <a:gd name="connsiteX3" fmla="*/ 2905125 w 3938273"/>
                  <a:gd name="connsiteY3" fmla="*/ 1629428 h 1867553"/>
                  <a:gd name="connsiteX4" fmla="*/ 0 w 3938273"/>
                  <a:gd name="connsiteY4" fmla="*/ 1867553 h 1867553"/>
                  <a:gd name="connsiteX5" fmla="*/ 28575 w 3938273"/>
                  <a:gd name="connsiteY5" fmla="*/ 229253 h 1867553"/>
                  <a:gd name="connsiteX0" fmla="*/ 28575 w 3938273"/>
                  <a:gd name="connsiteY0" fmla="*/ 229161 h 1867461"/>
                  <a:gd name="connsiteX1" fmla="*/ 1123950 w 3938273"/>
                  <a:gd name="connsiteY1" fmla="*/ 560 h 1867461"/>
                  <a:gd name="connsiteX2" fmla="*/ 3867150 w 3938273"/>
                  <a:gd name="connsiteY2" fmla="*/ 1172136 h 1867461"/>
                  <a:gd name="connsiteX3" fmla="*/ 2905125 w 3938273"/>
                  <a:gd name="connsiteY3" fmla="*/ 1629336 h 1867461"/>
                  <a:gd name="connsiteX4" fmla="*/ 0 w 3938273"/>
                  <a:gd name="connsiteY4" fmla="*/ 1867461 h 1867461"/>
                  <a:gd name="connsiteX5" fmla="*/ 28575 w 3938273"/>
                  <a:gd name="connsiteY5" fmla="*/ 229161 h 1867461"/>
                  <a:gd name="connsiteX0" fmla="*/ 28575 w 3938273"/>
                  <a:gd name="connsiteY0" fmla="*/ 229161 h 1867461"/>
                  <a:gd name="connsiteX1" fmla="*/ 1123950 w 3938273"/>
                  <a:gd name="connsiteY1" fmla="*/ 560 h 1867461"/>
                  <a:gd name="connsiteX2" fmla="*/ 3867150 w 3938273"/>
                  <a:gd name="connsiteY2" fmla="*/ 1172136 h 1867461"/>
                  <a:gd name="connsiteX3" fmla="*/ 2905125 w 3938273"/>
                  <a:gd name="connsiteY3" fmla="*/ 1629336 h 1867461"/>
                  <a:gd name="connsiteX4" fmla="*/ 1085849 w 3938273"/>
                  <a:gd name="connsiteY4" fmla="*/ 1762686 h 1867461"/>
                  <a:gd name="connsiteX5" fmla="*/ 0 w 3938273"/>
                  <a:gd name="connsiteY5" fmla="*/ 1867461 h 1867461"/>
                  <a:gd name="connsiteX6" fmla="*/ 28575 w 3938273"/>
                  <a:gd name="connsiteY6" fmla="*/ 229161 h 1867461"/>
                  <a:gd name="connsiteX0" fmla="*/ 28575 w 3938273"/>
                  <a:gd name="connsiteY0" fmla="*/ 229161 h 1867461"/>
                  <a:gd name="connsiteX1" fmla="*/ 1123950 w 3938273"/>
                  <a:gd name="connsiteY1" fmla="*/ 560 h 1867461"/>
                  <a:gd name="connsiteX2" fmla="*/ 3867150 w 3938273"/>
                  <a:gd name="connsiteY2" fmla="*/ 1172136 h 1867461"/>
                  <a:gd name="connsiteX3" fmla="*/ 2905125 w 3938273"/>
                  <a:gd name="connsiteY3" fmla="*/ 1629336 h 1867461"/>
                  <a:gd name="connsiteX4" fmla="*/ 1904999 w 3938273"/>
                  <a:gd name="connsiteY4" fmla="*/ 1305486 h 1867461"/>
                  <a:gd name="connsiteX5" fmla="*/ 0 w 3938273"/>
                  <a:gd name="connsiteY5" fmla="*/ 1867461 h 1867461"/>
                  <a:gd name="connsiteX6" fmla="*/ 28575 w 3938273"/>
                  <a:gd name="connsiteY6" fmla="*/ 229161 h 1867461"/>
                  <a:gd name="connsiteX0" fmla="*/ 28575 w 3938273"/>
                  <a:gd name="connsiteY0" fmla="*/ 229161 h 1867461"/>
                  <a:gd name="connsiteX1" fmla="*/ 1123950 w 3938273"/>
                  <a:gd name="connsiteY1" fmla="*/ 560 h 1867461"/>
                  <a:gd name="connsiteX2" fmla="*/ 3867150 w 3938273"/>
                  <a:gd name="connsiteY2" fmla="*/ 1172136 h 1867461"/>
                  <a:gd name="connsiteX3" fmla="*/ 2905125 w 3938273"/>
                  <a:gd name="connsiteY3" fmla="*/ 1629336 h 1867461"/>
                  <a:gd name="connsiteX4" fmla="*/ 1904999 w 3938273"/>
                  <a:gd name="connsiteY4" fmla="*/ 1391211 h 1867461"/>
                  <a:gd name="connsiteX5" fmla="*/ 0 w 3938273"/>
                  <a:gd name="connsiteY5" fmla="*/ 1867461 h 1867461"/>
                  <a:gd name="connsiteX6" fmla="*/ 28575 w 3938273"/>
                  <a:gd name="connsiteY6" fmla="*/ 229161 h 1867461"/>
                  <a:gd name="connsiteX0" fmla="*/ 28575 w 3938273"/>
                  <a:gd name="connsiteY0" fmla="*/ 229161 h 1867461"/>
                  <a:gd name="connsiteX1" fmla="*/ 1123950 w 3938273"/>
                  <a:gd name="connsiteY1" fmla="*/ 560 h 1867461"/>
                  <a:gd name="connsiteX2" fmla="*/ 3867150 w 3938273"/>
                  <a:gd name="connsiteY2" fmla="*/ 1172136 h 1867461"/>
                  <a:gd name="connsiteX3" fmla="*/ 2905125 w 3938273"/>
                  <a:gd name="connsiteY3" fmla="*/ 1629336 h 1867461"/>
                  <a:gd name="connsiteX4" fmla="*/ 1904999 w 3938273"/>
                  <a:gd name="connsiteY4" fmla="*/ 1391211 h 1867461"/>
                  <a:gd name="connsiteX5" fmla="*/ 0 w 3938273"/>
                  <a:gd name="connsiteY5" fmla="*/ 1867461 h 1867461"/>
                  <a:gd name="connsiteX6" fmla="*/ 28575 w 3938273"/>
                  <a:gd name="connsiteY6" fmla="*/ 229161 h 1867461"/>
                  <a:gd name="connsiteX0" fmla="*/ 28575 w 3938273"/>
                  <a:gd name="connsiteY0" fmla="*/ 229161 h 1867461"/>
                  <a:gd name="connsiteX1" fmla="*/ 1123950 w 3938273"/>
                  <a:gd name="connsiteY1" fmla="*/ 560 h 1867461"/>
                  <a:gd name="connsiteX2" fmla="*/ 3867150 w 3938273"/>
                  <a:gd name="connsiteY2" fmla="*/ 1172136 h 1867461"/>
                  <a:gd name="connsiteX3" fmla="*/ 2905125 w 3938273"/>
                  <a:gd name="connsiteY3" fmla="*/ 1629336 h 1867461"/>
                  <a:gd name="connsiteX4" fmla="*/ 1866899 w 3938273"/>
                  <a:gd name="connsiteY4" fmla="*/ 1324536 h 1867461"/>
                  <a:gd name="connsiteX5" fmla="*/ 0 w 3938273"/>
                  <a:gd name="connsiteY5" fmla="*/ 1867461 h 1867461"/>
                  <a:gd name="connsiteX6" fmla="*/ 28575 w 3938273"/>
                  <a:gd name="connsiteY6" fmla="*/ 229161 h 1867461"/>
                  <a:gd name="connsiteX0" fmla="*/ 28575 w 3936508"/>
                  <a:gd name="connsiteY0" fmla="*/ 229161 h 1867461"/>
                  <a:gd name="connsiteX1" fmla="*/ 1123950 w 3936508"/>
                  <a:gd name="connsiteY1" fmla="*/ 560 h 1867461"/>
                  <a:gd name="connsiteX2" fmla="*/ 3867150 w 3936508"/>
                  <a:gd name="connsiteY2" fmla="*/ 1172136 h 1867461"/>
                  <a:gd name="connsiteX3" fmla="*/ 2886075 w 3936508"/>
                  <a:gd name="connsiteY3" fmla="*/ 1610286 h 1867461"/>
                  <a:gd name="connsiteX4" fmla="*/ 1866899 w 3936508"/>
                  <a:gd name="connsiteY4" fmla="*/ 1324536 h 1867461"/>
                  <a:gd name="connsiteX5" fmla="*/ 0 w 3936508"/>
                  <a:gd name="connsiteY5" fmla="*/ 1867461 h 1867461"/>
                  <a:gd name="connsiteX6" fmla="*/ 28575 w 3936508"/>
                  <a:gd name="connsiteY6" fmla="*/ 229161 h 1867461"/>
                  <a:gd name="connsiteX0" fmla="*/ 28575 w 3936508"/>
                  <a:gd name="connsiteY0" fmla="*/ 229161 h 1867461"/>
                  <a:gd name="connsiteX1" fmla="*/ 1123950 w 3936508"/>
                  <a:gd name="connsiteY1" fmla="*/ 560 h 1867461"/>
                  <a:gd name="connsiteX2" fmla="*/ 3867150 w 3936508"/>
                  <a:gd name="connsiteY2" fmla="*/ 1172136 h 1867461"/>
                  <a:gd name="connsiteX3" fmla="*/ 2886075 w 3936508"/>
                  <a:gd name="connsiteY3" fmla="*/ 1610286 h 1867461"/>
                  <a:gd name="connsiteX4" fmla="*/ 1866899 w 3936508"/>
                  <a:gd name="connsiteY4" fmla="*/ 1324536 h 1867461"/>
                  <a:gd name="connsiteX5" fmla="*/ 0 w 3936508"/>
                  <a:gd name="connsiteY5" fmla="*/ 1867461 h 1867461"/>
                  <a:gd name="connsiteX6" fmla="*/ 28575 w 3936508"/>
                  <a:gd name="connsiteY6" fmla="*/ 229161 h 1867461"/>
                  <a:gd name="connsiteX0" fmla="*/ 28575 w 3947317"/>
                  <a:gd name="connsiteY0" fmla="*/ 229161 h 1867461"/>
                  <a:gd name="connsiteX1" fmla="*/ 1123950 w 3947317"/>
                  <a:gd name="connsiteY1" fmla="*/ 560 h 1867461"/>
                  <a:gd name="connsiteX2" fmla="*/ 3867150 w 3947317"/>
                  <a:gd name="connsiteY2" fmla="*/ 1172136 h 1867461"/>
                  <a:gd name="connsiteX3" fmla="*/ 2886075 w 3947317"/>
                  <a:gd name="connsiteY3" fmla="*/ 1610286 h 1867461"/>
                  <a:gd name="connsiteX4" fmla="*/ 1866899 w 3947317"/>
                  <a:gd name="connsiteY4" fmla="*/ 1324536 h 1867461"/>
                  <a:gd name="connsiteX5" fmla="*/ 0 w 3947317"/>
                  <a:gd name="connsiteY5" fmla="*/ 1867461 h 1867461"/>
                  <a:gd name="connsiteX6" fmla="*/ 28575 w 3947317"/>
                  <a:gd name="connsiteY6" fmla="*/ 229161 h 1867461"/>
                  <a:gd name="connsiteX0" fmla="*/ 28575 w 3947317"/>
                  <a:gd name="connsiteY0" fmla="*/ 229161 h 1867461"/>
                  <a:gd name="connsiteX1" fmla="*/ 1123950 w 3947317"/>
                  <a:gd name="connsiteY1" fmla="*/ 560 h 1867461"/>
                  <a:gd name="connsiteX2" fmla="*/ 3867150 w 3947317"/>
                  <a:gd name="connsiteY2" fmla="*/ 1172136 h 1867461"/>
                  <a:gd name="connsiteX3" fmla="*/ 2886075 w 3947317"/>
                  <a:gd name="connsiteY3" fmla="*/ 1610286 h 1867461"/>
                  <a:gd name="connsiteX4" fmla="*/ 1866899 w 3947317"/>
                  <a:gd name="connsiteY4" fmla="*/ 1324536 h 1867461"/>
                  <a:gd name="connsiteX5" fmla="*/ 1638299 w 3947317"/>
                  <a:gd name="connsiteY5" fmla="*/ 1400736 h 1867461"/>
                  <a:gd name="connsiteX6" fmla="*/ 0 w 3947317"/>
                  <a:gd name="connsiteY6" fmla="*/ 1867461 h 1867461"/>
                  <a:gd name="connsiteX7" fmla="*/ 28575 w 3947317"/>
                  <a:gd name="connsiteY7" fmla="*/ 229161 h 1867461"/>
                  <a:gd name="connsiteX0" fmla="*/ 28575 w 3947317"/>
                  <a:gd name="connsiteY0" fmla="*/ 229161 h 1896036"/>
                  <a:gd name="connsiteX1" fmla="*/ 1123950 w 3947317"/>
                  <a:gd name="connsiteY1" fmla="*/ 560 h 1896036"/>
                  <a:gd name="connsiteX2" fmla="*/ 3867150 w 3947317"/>
                  <a:gd name="connsiteY2" fmla="*/ 1172136 h 1896036"/>
                  <a:gd name="connsiteX3" fmla="*/ 2886075 w 3947317"/>
                  <a:gd name="connsiteY3" fmla="*/ 1610286 h 1896036"/>
                  <a:gd name="connsiteX4" fmla="*/ 1866899 w 3947317"/>
                  <a:gd name="connsiteY4" fmla="*/ 1324536 h 1896036"/>
                  <a:gd name="connsiteX5" fmla="*/ 3505199 w 3947317"/>
                  <a:gd name="connsiteY5" fmla="*/ 1896036 h 1896036"/>
                  <a:gd name="connsiteX6" fmla="*/ 0 w 3947317"/>
                  <a:gd name="connsiteY6" fmla="*/ 1867461 h 1896036"/>
                  <a:gd name="connsiteX7" fmla="*/ 28575 w 3947317"/>
                  <a:gd name="connsiteY7" fmla="*/ 229161 h 1896036"/>
                  <a:gd name="connsiteX0" fmla="*/ 28575 w 3947317"/>
                  <a:gd name="connsiteY0" fmla="*/ 229161 h 1896036"/>
                  <a:gd name="connsiteX1" fmla="*/ 1123950 w 3947317"/>
                  <a:gd name="connsiteY1" fmla="*/ 560 h 1896036"/>
                  <a:gd name="connsiteX2" fmla="*/ 3867150 w 3947317"/>
                  <a:gd name="connsiteY2" fmla="*/ 1172136 h 1896036"/>
                  <a:gd name="connsiteX3" fmla="*/ 2886075 w 3947317"/>
                  <a:gd name="connsiteY3" fmla="*/ 1610286 h 1896036"/>
                  <a:gd name="connsiteX4" fmla="*/ 1866899 w 3947317"/>
                  <a:gd name="connsiteY4" fmla="*/ 1324536 h 1896036"/>
                  <a:gd name="connsiteX5" fmla="*/ 3505199 w 3947317"/>
                  <a:gd name="connsiteY5" fmla="*/ 1896036 h 1896036"/>
                  <a:gd name="connsiteX6" fmla="*/ 0 w 3947317"/>
                  <a:gd name="connsiteY6" fmla="*/ 1867461 h 1896036"/>
                  <a:gd name="connsiteX7" fmla="*/ 28575 w 3947317"/>
                  <a:gd name="connsiteY7" fmla="*/ 229161 h 1896036"/>
                  <a:gd name="connsiteX0" fmla="*/ 28575 w 3947317"/>
                  <a:gd name="connsiteY0" fmla="*/ 229161 h 1896036"/>
                  <a:gd name="connsiteX1" fmla="*/ 1123950 w 3947317"/>
                  <a:gd name="connsiteY1" fmla="*/ 560 h 1896036"/>
                  <a:gd name="connsiteX2" fmla="*/ 3867150 w 3947317"/>
                  <a:gd name="connsiteY2" fmla="*/ 1172136 h 1896036"/>
                  <a:gd name="connsiteX3" fmla="*/ 2886075 w 3947317"/>
                  <a:gd name="connsiteY3" fmla="*/ 1610286 h 1896036"/>
                  <a:gd name="connsiteX4" fmla="*/ 1943099 w 3947317"/>
                  <a:gd name="connsiteY4" fmla="*/ 1362636 h 1896036"/>
                  <a:gd name="connsiteX5" fmla="*/ 3505199 w 3947317"/>
                  <a:gd name="connsiteY5" fmla="*/ 1896036 h 1896036"/>
                  <a:gd name="connsiteX6" fmla="*/ 0 w 3947317"/>
                  <a:gd name="connsiteY6" fmla="*/ 1867461 h 1896036"/>
                  <a:gd name="connsiteX7" fmla="*/ 28575 w 3947317"/>
                  <a:gd name="connsiteY7" fmla="*/ 229161 h 1896036"/>
                  <a:gd name="connsiteX0" fmla="*/ 28575 w 3947317"/>
                  <a:gd name="connsiteY0" fmla="*/ 229161 h 1896036"/>
                  <a:gd name="connsiteX1" fmla="*/ 1123950 w 3947317"/>
                  <a:gd name="connsiteY1" fmla="*/ 560 h 1896036"/>
                  <a:gd name="connsiteX2" fmla="*/ 3867150 w 3947317"/>
                  <a:gd name="connsiteY2" fmla="*/ 1172136 h 1896036"/>
                  <a:gd name="connsiteX3" fmla="*/ 2886075 w 3947317"/>
                  <a:gd name="connsiteY3" fmla="*/ 1610286 h 1896036"/>
                  <a:gd name="connsiteX4" fmla="*/ 1943099 w 3947317"/>
                  <a:gd name="connsiteY4" fmla="*/ 1362636 h 1896036"/>
                  <a:gd name="connsiteX5" fmla="*/ 3505199 w 3947317"/>
                  <a:gd name="connsiteY5" fmla="*/ 1896036 h 1896036"/>
                  <a:gd name="connsiteX6" fmla="*/ 1543049 w 3947317"/>
                  <a:gd name="connsiteY6" fmla="*/ 1867460 h 1896036"/>
                  <a:gd name="connsiteX7" fmla="*/ 0 w 3947317"/>
                  <a:gd name="connsiteY7" fmla="*/ 1867461 h 1896036"/>
                  <a:gd name="connsiteX8" fmla="*/ 28575 w 3947317"/>
                  <a:gd name="connsiteY8" fmla="*/ 229161 h 1896036"/>
                  <a:gd name="connsiteX0" fmla="*/ 28575 w 3947317"/>
                  <a:gd name="connsiteY0" fmla="*/ 229161 h 2638985"/>
                  <a:gd name="connsiteX1" fmla="*/ 1123950 w 3947317"/>
                  <a:gd name="connsiteY1" fmla="*/ 560 h 2638985"/>
                  <a:gd name="connsiteX2" fmla="*/ 3867150 w 3947317"/>
                  <a:gd name="connsiteY2" fmla="*/ 1172136 h 2638985"/>
                  <a:gd name="connsiteX3" fmla="*/ 2886075 w 3947317"/>
                  <a:gd name="connsiteY3" fmla="*/ 1610286 h 2638985"/>
                  <a:gd name="connsiteX4" fmla="*/ 1943099 w 3947317"/>
                  <a:gd name="connsiteY4" fmla="*/ 1362636 h 2638985"/>
                  <a:gd name="connsiteX5" fmla="*/ 3505199 w 3947317"/>
                  <a:gd name="connsiteY5" fmla="*/ 1896036 h 2638985"/>
                  <a:gd name="connsiteX6" fmla="*/ 3286124 w 3947317"/>
                  <a:gd name="connsiteY6" fmla="*/ 2638985 h 2638985"/>
                  <a:gd name="connsiteX7" fmla="*/ 0 w 3947317"/>
                  <a:gd name="connsiteY7" fmla="*/ 1867461 h 2638985"/>
                  <a:gd name="connsiteX8" fmla="*/ 28575 w 3947317"/>
                  <a:gd name="connsiteY8" fmla="*/ 229161 h 2638985"/>
                  <a:gd name="connsiteX0" fmla="*/ 28575 w 3947317"/>
                  <a:gd name="connsiteY0" fmla="*/ 229161 h 2638985"/>
                  <a:gd name="connsiteX1" fmla="*/ 1123950 w 3947317"/>
                  <a:gd name="connsiteY1" fmla="*/ 560 h 2638985"/>
                  <a:gd name="connsiteX2" fmla="*/ 3867150 w 3947317"/>
                  <a:gd name="connsiteY2" fmla="*/ 1172136 h 2638985"/>
                  <a:gd name="connsiteX3" fmla="*/ 2886075 w 3947317"/>
                  <a:gd name="connsiteY3" fmla="*/ 1610286 h 2638985"/>
                  <a:gd name="connsiteX4" fmla="*/ 1943099 w 3947317"/>
                  <a:gd name="connsiteY4" fmla="*/ 1362636 h 2638985"/>
                  <a:gd name="connsiteX5" fmla="*/ 3505199 w 3947317"/>
                  <a:gd name="connsiteY5" fmla="*/ 1896036 h 2638985"/>
                  <a:gd name="connsiteX6" fmla="*/ 3286124 w 3947317"/>
                  <a:gd name="connsiteY6" fmla="*/ 2638985 h 2638985"/>
                  <a:gd name="connsiteX7" fmla="*/ 1971674 w 3947317"/>
                  <a:gd name="connsiteY7" fmla="*/ 2324660 h 2638985"/>
                  <a:gd name="connsiteX8" fmla="*/ 0 w 3947317"/>
                  <a:gd name="connsiteY8" fmla="*/ 1867461 h 2638985"/>
                  <a:gd name="connsiteX9" fmla="*/ 28575 w 3947317"/>
                  <a:gd name="connsiteY9" fmla="*/ 229161 h 2638985"/>
                  <a:gd name="connsiteX0" fmla="*/ 28575 w 3947317"/>
                  <a:gd name="connsiteY0" fmla="*/ 229161 h 2638985"/>
                  <a:gd name="connsiteX1" fmla="*/ 1123950 w 3947317"/>
                  <a:gd name="connsiteY1" fmla="*/ 560 h 2638985"/>
                  <a:gd name="connsiteX2" fmla="*/ 3867150 w 3947317"/>
                  <a:gd name="connsiteY2" fmla="*/ 1172136 h 2638985"/>
                  <a:gd name="connsiteX3" fmla="*/ 2886075 w 3947317"/>
                  <a:gd name="connsiteY3" fmla="*/ 1610286 h 2638985"/>
                  <a:gd name="connsiteX4" fmla="*/ 1943099 w 3947317"/>
                  <a:gd name="connsiteY4" fmla="*/ 1362636 h 2638985"/>
                  <a:gd name="connsiteX5" fmla="*/ 3505199 w 3947317"/>
                  <a:gd name="connsiteY5" fmla="*/ 1896036 h 2638985"/>
                  <a:gd name="connsiteX6" fmla="*/ 3286124 w 3947317"/>
                  <a:gd name="connsiteY6" fmla="*/ 2638985 h 2638985"/>
                  <a:gd name="connsiteX7" fmla="*/ 1733549 w 3947317"/>
                  <a:gd name="connsiteY7" fmla="*/ 2362760 h 2638985"/>
                  <a:gd name="connsiteX8" fmla="*/ 0 w 3947317"/>
                  <a:gd name="connsiteY8" fmla="*/ 1867461 h 2638985"/>
                  <a:gd name="connsiteX9" fmla="*/ 28575 w 3947317"/>
                  <a:gd name="connsiteY9" fmla="*/ 229161 h 2638985"/>
                  <a:gd name="connsiteX0" fmla="*/ 28575 w 3947317"/>
                  <a:gd name="connsiteY0" fmla="*/ 229161 h 2638985"/>
                  <a:gd name="connsiteX1" fmla="*/ 1123950 w 3947317"/>
                  <a:gd name="connsiteY1" fmla="*/ 560 h 2638985"/>
                  <a:gd name="connsiteX2" fmla="*/ 3867150 w 3947317"/>
                  <a:gd name="connsiteY2" fmla="*/ 1172136 h 2638985"/>
                  <a:gd name="connsiteX3" fmla="*/ 2886075 w 3947317"/>
                  <a:gd name="connsiteY3" fmla="*/ 1610286 h 2638985"/>
                  <a:gd name="connsiteX4" fmla="*/ 1943099 w 3947317"/>
                  <a:gd name="connsiteY4" fmla="*/ 1362636 h 2638985"/>
                  <a:gd name="connsiteX5" fmla="*/ 3505199 w 3947317"/>
                  <a:gd name="connsiteY5" fmla="*/ 1896036 h 2638985"/>
                  <a:gd name="connsiteX6" fmla="*/ 3286124 w 3947317"/>
                  <a:gd name="connsiteY6" fmla="*/ 2638985 h 2638985"/>
                  <a:gd name="connsiteX7" fmla="*/ 1419224 w 3947317"/>
                  <a:gd name="connsiteY7" fmla="*/ 2238935 h 2638985"/>
                  <a:gd name="connsiteX8" fmla="*/ 0 w 3947317"/>
                  <a:gd name="connsiteY8" fmla="*/ 1867461 h 2638985"/>
                  <a:gd name="connsiteX9" fmla="*/ 28575 w 3947317"/>
                  <a:gd name="connsiteY9" fmla="*/ 229161 h 2638985"/>
                  <a:gd name="connsiteX0" fmla="*/ 28575 w 3947317"/>
                  <a:gd name="connsiteY0" fmla="*/ 229161 h 2638985"/>
                  <a:gd name="connsiteX1" fmla="*/ 1123950 w 3947317"/>
                  <a:gd name="connsiteY1" fmla="*/ 560 h 2638985"/>
                  <a:gd name="connsiteX2" fmla="*/ 3867150 w 3947317"/>
                  <a:gd name="connsiteY2" fmla="*/ 1172136 h 2638985"/>
                  <a:gd name="connsiteX3" fmla="*/ 2886075 w 3947317"/>
                  <a:gd name="connsiteY3" fmla="*/ 1610286 h 2638985"/>
                  <a:gd name="connsiteX4" fmla="*/ 1943099 w 3947317"/>
                  <a:gd name="connsiteY4" fmla="*/ 1362636 h 2638985"/>
                  <a:gd name="connsiteX5" fmla="*/ 3505199 w 3947317"/>
                  <a:gd name="connsiteY5" fmla="*/ 1896036 h 2638985"/>
                  <a:gd name="connsiteX6" fmla="*/ 3286124 w 3947317"/>
                  <a:gd name="connsiteY6" fmla="*/ 2638985 h 2638985"/>
                  <a:gd name="connsiteX7" fmla="*/ 1419224 w 3947317"/>
                  <a:gd name="connsiteY7" fmla="*/ 2238935 h 2638985"/>
                  <a:gd name="connsiteX8" fmla="*/ 0 w 3947317"/>
                  <a:gd name="connsiteY8" fmla="*/ 1867461 h 2638985"/>
                  <a:gd name="connsiteX9" fmla="*/ 28575 w 3947317"/>
                  <a:gd name="connsiteY9" fmla="*/ 229161 h 2638985"/>
                  <a:gd name="connsiteX0" fmla="*/ 28575 w 3947317"/>
                  <a:gd name="connsiteY0" fmla="*/ 229161 h 2638985"/>
                  <a:gd name="connsiteX1" fmla="*/ 1123950 w 3947317"/>
                  <a:gd name="connsiteY1" fmla="*/ 560 h 2638985"/>
                  <a:gd name="connsiteX2" fmla="*/ 3867150 w 3947317"/>
                  <a:gd name="connsiteY2" fmla="*/ 1172136 h 2638985"/>
                  <a:gd name="connsiteX3" fmla="*/ 2886075 w 3947317"/>
                  <a:gd name="connsiteY3" fmla="*/ 1610286 h 2638985"/>
                  <a:gd name="connsiteX4" fmla="*/ 1943099 w 3947317"/>
                  <a:gd name="connsiteY4" fmla="*/ 1362636 h 2638985"/>
                  <a:gd name="connsiteX5" fmla="*/ 3505199 w 3947317"/>
                  <a:gd name="connsiteY5" fmla="*/ 1896036 h 2638985"/>
                  <a:gd name="connsiteX6" fmla="*/ 3286124 w 3947317"/>
                  <a:gd name="connsiteY6" fmla="*/ 2638985 h 2638985"/>
                  <a:gd name="connsiteX7" fmla="*/ 1419224 w 3947317"/>
                  <a:gd name="connsiteY7" fmla="*/ 2238935 h 2638985"/>
                  <a:gd name="connsiteX8" fmla="*/ 0 w 3947317"/>
                  <a:gd name="connsiteY8" fmla="*/ 1867461 h 2638985"/>
                  <a:gd name="connsiteX9" fmla="*/ 28575 w 3947317"/>
                  <a:gd name="connsiteY9" fmla="*/ 229161 h 2638985"/>
                  <a:gd name="connsiteX0" fmla="*/ 28575 w 3947317"/>
                  <a:gd name="connsiteY0" fmla="*/ 229161 h 2638985"/>
                  <a:gd name="connsiteX1" fmla="*/ 1123950 w 3947317"/>
                  <a:gd name="connsiteY1" fmla="*/ 560 h 2638985"/>
                  <a:gd name="connsiteX2" fmla="*/ 3867150 w 3947317"/>
                  <a:gd name="connsiteY2" fmla="*/ 1172136 h 2638985"/>
                  <a:gd name="connsiteX3" fmla="*/ 2886075 w 3947317"/>
                  <a:gd name="connsiteY3" fmla="*/ 1610286 h 2638985"/>
                  <a:gd name="connsiteX4" fmla="*/ 1943099 w 3947317"/>
                  <a:gd name="connsiteY4" fmla="*/ 1362636 h 2638985"/>
                  <a:gd name="connsiteX5" fmla="*/ 3505199 w 3947317"/>
                  <a:gd name="connsiteY5" fmla="*/ 1896036 h 2638985"/>
                  <a:gd name="connsiteX6" fmla="*/ 3286124 w 3947317"/>
                  <a:gd name="connsiteY6" fmla="*/ 2638985 h 2638985"/>
                  <a:gd name="connsiteX7" fmla="*/ 1419224 w 3947317"/>
                  <a:gd name="connsiteY7" fmla="*/ 2238935 h 2638985"/>
                  <a:gd name="connsiteX8" fmla="*/ 0 w 3947317"/>
                  <a:gd name="connsiteY8" fmla="*/ 1867461 h 2638985"/>
                  <a:gd name="connsiteX9" fmla="*/ 28575 w 3947317"/>
                  <a:gd name="connsiteY9" fmla="*/ 229161 h 2638985"/>
                  <a:gd name="connsiteX0" fmla="*/ 28575 w 3947317"/>
                  <a:gd name="connsiteY0" fmla="*/ 229161 h 2654294"/>
                  <a:gd name="connsiteX1" fmla="*/ 1123950 w 3947317"/>
                  <a:gd name="connsiteY1" fmla="*/ 560 h 2654294"/>
                  <a:gd name="connsiteX2" fmla="*/ 3867150 w 3947317"/>
                  <a:gd name="connsiteY2" fmla="*/ 1172136 h 2654294"/>
                  <a:gd name="connsiteX3" fmla="*/ 2886075 w 3947317"/>
                  <a:gd name="connsiteY3" fmla="*/ 1610286 h 2654294"/>
                  <a:gd name="connsiteX4" fmla="*/ 1943099 w 3947317"/>
                  <a:gd name="connsiteY4" fmla="*/ 1362636 h 2654294"/>
                  <a:gd name="connsiteX5" fmla="*/ 3505199 w 3947317"/>
                  <a:gd name="connsiteY5" fmla="*/ 1896036 h 2654294"/>
                  <a:gd name="connsiteX6" fmla="*/ 3286124 w 3947317"/>
                  <a:gd name="connsiteY6" fmla="*/ 2638985 h 2654294"/>
                  <a:gd name="connsiteX7" fmla="*/ 1409699 w 3947317"/>
                  <a:gd name="connsiteY7" fmla="*/ 2296085 h 2654294"/>
                  <a:gd name="connsiteX8" fmla="*/ 0 w 3947317"/>
                  <a:gd name="connsiteY8" fmla="*/ 1867461 h 2654294"/>
                  <a:gd name="connsiteX9" fmla="*/ 28575 w 3947317"/>
                  <a:gd name="connsiteY9" fmla="*/ 229161 h 2654294"/>
                  <a:gd name="connsiteX0" fmla="*/ 28575 w 3947317"/>
                  <a:gd name="connsiteY0" fmla="*/ 229161 h 2654294"/>
                  <a:gd name="connsiteX1" fmla="*/ 1123950 w 3947317"/>
                  <a:gd name="connsiteY1" fmla="*/ 560 h 2654294"/>
                  <a:gd name="connsiteX2" fmla="*/ 3867150 w 3947317"/>
                  <a:gd name="connsiteY2" fmla="*/ 1172136 h 2654294"/>
                  <a:gd name="connsiteX3" fmla="*/ 2886075 w 3947317"/>
                  <a:gd name="connsiteY3" fmla="*/ 1610286 h 2654294"/>
                  <a:gd name="connsiteX4" fmla="*/ 1943099 w 3947317"/>
                  <a:gd name="connsiteY4" fmla="*/ 1362636 h 2654294"/>
                  <a:gd name="connsiteX5" fmla="*/ 3505199 w 3947317"/>
                  <a:gd name="connsiteY5" fmla="*/ 1896036 h 2654294"/>
                  <a:gd name="connsiteX6" fmla="*/ 3286124 w 3947317"/>
                  <a:gd name="connsiteY6" fmla="*/ 2638985 h 2654294"/>
                  <a:gd name="connsiteX7" fmla="*/ 1409699 w 3947317"/>
                  <a:gd name="connsiteY7" fmla="*/ 2296085 h 2654294"/>
                  <a:gd name="connsiteX8" fmla="*/ 0 w 3947317"/>
                  <a:gd name="connsiteY8" fmla="*/ 1867461 h 2654294"/>
                  <a:gd name="connsiteX9" fmla="*/ 28575 w 3947317"/>
                  <a:gd name="connsiteY9" fmla="*/ 229161 h 2654294"/>
                  <a:gd name="connsiteX0" fmla="*/ 28575 w 3947317"/>
                  <a:gd name="connsiteY0" fmla="*/ 229161 h 2638985"/>
                  <a:gd name="connsiteX1" fmla="*/ 1123950 w 3947317"/>
                  <a:gd name="connsiteY1" fmla="*/ 560 h 2638985"/>
                  <a:gd name="connsiteX2" fmla="*/ 3867150 w 3947317"/>
                  <a:gd name="connsiteY2" fmla="*/ 1172136 h 2638985"/>
                  <a:gd name="connsiteX3" fmla="*/ 2886075 w 3947317"/>
                  <a:gd name="connsiteY3" fmla="*/ 1610286 h 2638985"/>
                  <a:gd name="connsiteX4" fmla="*/ 1943099 w 3947317"/>
                  <a:gd name="connsiteY4" fmla="*/ 1362636 h 2638985"/>
                  <a:gd name="connsiteX5" fmla="*/ 3505199 w 3947317"/>
                  <a:gd name="connsiteY5" fmla="*/ 1896036 h 2638985"/>
                  <a:gd name="connsiteX6" fmla="*/ 3286124 w 3947317"/>
                  <a:gd name="connsiteY6" fmla="*/ 2638985 h 2638985"/>
                  <a:gd name="connsiteX7" fmla="*/ 1409699 w 3947317"/>
                  <a:gd name="connsiteY7" fmla="*/ 2296085 h 2638985"/>
                  <a:gd name="connsiteX8" fmla="*/ 0 w 3947317"/>
                  <a:gd name="connsiteY8" fmla="*/ 1867461 h 2638985"/>
                  <a:gd name="connsiteX9" fmla="*/ 28575 w 3947317"/>
                  <a:gd name="connsiteY9" fmla="*/ 229161 h 2638985"/>
                  <a:gd name="connsiteX0" fmla="*/ 28575 w 3947317"/>
                  <a:gd name="connsiteY0" fmla="*/ 229161 h 2725608"/>
                  <a:gd name="connsiteX1" fmla="*/ 1123950 w 3947317"/>
                  <a:gd name="connsiteY1" fmla="*/ 560 h 2725608"/>
                  <a:gd name="connsiteX2" fmla="*/ 3867150 w 3947317"/>
                  <a:gd name="connsiteY2" fmla="*/ 1172136 h 2725608"/>
                  <a:gd name="connsiteX3" fmla="*/ 2886075 w 3947317"/>
                  <a:gd name="connsiteY3" fmla="*/ 1610286 h 2725608"/>
                  <a:gd name="connsiteX4" fmla="*/ 1943099 w 3947317"/>
                  <a:gd name="connsiteY4" fmla="*/ 1362636 h 2725608"/>
                  <a:gd name="connsiteX5" fmla="*/ 3505199 w 3947317"/>
                  <a:gd name="connsiteY5" fmla="*/ 1896036 h 2725608"/>
                  <a:gd name="connsiteX6" fmla="*/ 3286124 w 3947317"/>
                  <a:gd name="connsiteY6" fmla="*/ 2638985 h 2725608"/>
                  <a:gd name="connsiteX7" fmla="*/ 1409699 w 3947317"/>
                  <a:gd name="connsiteY7" fmla="*/ 2296085 h 2725608"/>
                  <a:gd name="connsiteX8" fmla="*/ 0 w 3947317"/>
                  <a:gd name="connsiteY8" fmla="*/ 1867461 h 2725608"/>
                  <a:gd name="connsiteX9" fmla="*/ 28575 w 3947317"/>
                  <a:gd name="connsiteY9" fmla="*/ 229161 h 2725608"/>
                  <a:gd name="connsiteX0" fmla="*/ 28575 w 3947317"/>
                  <a:gd name="connsiteY0" fmla="*/ 229161 h 2638985"/>
                  <a:gd name="connsiteX1" fmla="*/ 1123950 w 3947317"/>
                  <a:gd name="connsiteY1" fmla="*/ 560 h 2638985"/>
                  <a:gd name="connsiteX2" fmla="*/ 3867150 w 3947317"/>
                  <a:gd name="connsiteY2" fmla="*/ 1172136 h 2638985"/>
                  <a:gd name="connsiteX3" fmla="*/ 2886075 w 3947317"/>
                  <a:gd name="connsiteY3" fmla="*/ 1610286 h 2638985"/>
                  <a:gd name="connsiteX4" fmla="*/ 1943099 w 3947317"/>
                  <a:gd name="connsiteY4" fmla="*/ 1362636 h 2638985"/>
                  <a:gd name="connsiteX5" fmla="*/ 3505199 w 3947317"/>
                  <a:gd name="connsiteY5" fmla="*/ 1896036 h 2638985"/>
                  <a:gd name="connsiteX6" fmla="*/ 3286124 w 3947317"/>
                  <a:gd name="connsiteY6" fmla="*/ 2638985 h 2638985"/>
                  <a:gd name="connsiteX7" fmla="*/ 1409699 w 3947317"/>
                  <a:gd name="connsiteY7" fmla="*/ 2296085 h 2638985"/>
                  <a:gd name="connsiteX8" fmla="*/ 0 w 3947317"/>
                  <a:gd name="connsiteY8" fmla="*/ 1867461 h 2638985"/>
                  <a:gd name="connsiteX9" fmla="*/ 28575 w 3947317"/>
                  <a:gd name="connsiteY9" fmla="*/ 229161 h 2638985"/>
                  <a:gd name="connsiteX0" fmla="*/ 28575 w 3947317"/>
                  <a:gd name="connsiteY0" fmla="*/ 229161 h 2702111"/>
                  <a:gd name="connsiteX1" fmla="*/ 1123950 w 3947317"/>
                  <a:gd name="connsiteY1" fmla="*/ 560 h 2702111"/>
                  <a:gd name="connsiteX2" fmla="*/ 3867150 w 3947317"/>
                  <a:gd name="connsiteY2" fmla="*/ 1172136 h 2702111"/>
                  <a:gd name="connsiteX3" fmla="*/ 2886075 w 3947317"/>
                  <a:gd name="connsiteY3" fmla="*/ 1610286 h 2702111"/>
                  <a:gd name="connsiteX4" fmla="*/ 1943099 w 3947317"/>
                  <a:gd name="connsiteY4" fmla="*/ 1362636 h 2702111"/>
                  <a:gd name="connsiteX5" fmla="*/ 3505199 w 3947317"/>
                  <a:gd name="connsiteY5" fmla="*/ 1896036 h 2702111"/>
                  <a:gd name="connsiteX6" fmla="*/ 3286124 w 3947317"/>
                  <a:gd name="connsiteY6" fmla="*/ 2638985 h 2702111"/>
                  <a:gd name="connsiteX7" fmla="*/ 1409699 w 3947317"/>
                  <a:gd name="connsiteY7" fmla="*/ 2296085 h 2702111"/>
                  <a:gd name="connsiteX8" fmla="*/ 0 w 3947317"/>
                  <a:gd name="connsiteY8" fmla="*/ 1867461 h 2702111"/>
                  <a:gd name="connsiteX9" fmla="*/ 28575 w 3947317"/>
                  <a:gd name="connsiteY9" fmla="*/ 229161 h 2702111"/>
                  <a:gd name="connsiteX0" fmla="*/ 28575 w 3947317"/>
                  <a:gd name="connsiteY0" fmla="*/ 229161 h 2713203"/>
                  <a:gd name="connsiteX1" fmla="*/ 1123950 w 3947317"/>
                  <a:gd name="connsiteY1" fmla="*/ 560 h 2713203"/>
                  <a:gd name="connsiteX2" fmla="*/ 3867150 w 3947317"/>
                  <a:gd name="connsiteY2" fmla="*/ 1172136 h 2713203"/>
                  <a:gd name="connsiteX3" fmla="*/ 2886075 w 3947317"/>
                  <a:gd name="connsiteY3" fmla="*/ 1610286 h 2713203"/>
                  <a:gd name="connsiteX4" fmla="*/ 1943099 w 3947317"/>
                  <a:gd name="connsiteY4" fmla="*/ 1362636 h 2713203"/>
                  <a:gd name="connsiteX5" fmla="*/ 3505199 w 3947317"/>
                  <a:gd name="connsiteY5" fmla="*/ 1896036 h 2713203"/>
                  <a:gd name="connsiteX6" fmla="*/ 3286124 w 3947317"/>
                  <a:gd name="connsiteY6" fmla="*/ 2638985 h 2713203"/>
                  <a:gd name="connsiteX7" fmla="*/ 1409699 w 3947317"/>
                  <a:gd name="connsiteY7" fmla="*/ 2296085 h 2713203"/>
                  <a:gd name="connsiteX8" fmla="*/ 0 w 3947317"/>
                  <a:gd name="connsiteY8" fmla="*/ 1867461 h 2713203"/>
                  <a:gd name="connsiteX9" fmla="*/ 28575 w 3947317"/>
                  <a:gd name="connsiteY9" fmla="*/ 229161 h 2713203"/>
                  <a:gd name="connsiteX0" fmla="*/ 28575 w 3947317"/>
                  <a:gd name="connsiteY0" fmla="*/ 229161 h 2709571"/>
                  <a:gd name="connsiteX1" fmla="*/ 1123950 w 3947317"/>
                  <a:gd name="connsiteY1" fmla="*/ 560 h 2709571"/>
                  <a:gd name="connsiteX2" fmla="*/ 3867150 w 3947317"/>
                  <a:gd name="connsiteY2" fmla="*/ 1172136 h 2709571"/>
                  <a:gd name="connsiteX3" fmla="*/ 2886075 w 3947317"/>
                  <a:gd name="connsiteY3" fmla="*/ 1610286 h 2709571"/>
                  <a:gd name="connsiteX4" fmla="*/ 1943099 w 3947317"/>
                  <a:gd name="connsiteY4" fmla="*/ 1362636 h 2709571"/>
                  <a:gd name="connsiteX5" fmla="*/ 3505199 w 3947317"/>
                  <a:gd name="connsiteY5" fmla="*/ 1896036 h 2709571"/>
                  <a:gd name="connsiteX6" fmla="*/ 3286124 w 3947317"/>
                  <a:gd name="connsiteY6" fmla="*/ 2638985 h 2709571"/>
                  <a:gd name="connsiteX7" fmla="*/ 1400174 w 3947317"/>
                  <a:gd name="connsiteY7" fmla="*/ 2267510 h 2709571"/>
                  <a:gd name="connsiteX8" fmla="*/ 0 w 3947317"/>
                  <a:gd name="connsiteY8" fmla="*/ 1867461 h 2709571"/>
                  <a:gd name="connsiteX9" fmla="*/ 28575 w 3947317"/>
                  <a:gd name="connsiteY9" fmla="*/ 229161 h 2709571"/>
                  <a:gd name="connsiteX0" fmla="*/ 28575 w 3947317"/>
                  <a:gd name="connsiteY0" fmla="*/ 229161 h 2709571"/>
                  <a:gd name="connsiteX1" fmla="*/ 1123950 w 3947317"/>
                  <a:gd name="connsiteY1" fmla="*/ 560 h 2709571"/>
                  <a:gd name="connsiteX2" fmla="*/ 3867150 w 3947317"/>
                  <a:gd name="connsiteY2" fmla="*/ 1172136 h 2709571"/>
                  <a:gd name="connsiteX3" fmla="*/ 2886075 w 3947317"/>
                  <a:gd name="connsiteY3" fmla="*/ 1610286 h 2709571"/>
                  <a:gd name="connsiteX4" fmla="*/ 1943099 w 3947317"/>
                  <a:gd name="connsiteY4" fmla="*/ 1362636 h 2709571"/>
                  <a:gd name="connsiteX5" fmla="*/ 3505199 w 3947317"/>
                  <a:gd name="connsiteY5" fmla="*/ 1896036 h 2709571"/>
                  <a:gd name="connsiteX6" fmla="*/ 3390899 w 3947317"/>
                  <a:gd name="connsiteY6" fmla="*/ 2315135 h 2709571"/>
                  <a:gd name="connsiteX7" fmla="*/ 3286124 w 3947317"/>
                  <a:gd name="connsiteY7" fmla="*/ 2638985 h 2709571"/>
                  <a:gd name="connsiteX8" fmla="*/ 1400174 w 3947317"/>
                  <a:gd name="connsiteY8" fmla="*/ 2267510 h 2709571"/>
                  <a:gd name="connsiteX9" fmla="*/ 0 w 3947317"/>
                  <a:gd name="connsiteY9" fmla="*/ 1867461 h 2709571"/>
                  <a:gd name="connsiteX10" fmla="*/ 28575 w 3947317"/>
                  <a:gd name="connsiteY10" fmla="*/ 229161 h 2709571"/>
                  <a:gd name="connsiteX0" fmla="*/ 28575 w 6686549"/>
                  <a:gd name="connsiteY0" fmla="*/ 229161 h 2709571"/>
                  <a:gd name="connsiteX1" fmla="*/ 1123950 w 6686549"/>
                  <a:gd name="connsiteY1" fmla="*/ 560 h 2709571"/>
                  <a:gd name="connsiteX2" fmla="*/ 3867150 w 6686549"/>
                  <a:gd name="connsiteY2" fmla="*/ 1172136 h 2709571"/>
                  <a:gd name="connsiteX3" fmla="*/ 2886075 w 6686549"/>
                  <a:gd name="connsiteY3" fmla="*/ 1610286 h 2709571"/>
                  <a:gd name="connsiteX4" fmla="*/ 1943099 w 6686549"/>
                  <a:gd name="connsiteY4" fmla="*/ 1362636 h 2709571"/>
                  <a:gd name="connsiteX5" fmla="*/ 3505199 w 6686549"/>
                  <a:gd name="connsiteY5" fmla="*/ 1896036 h 2709571"/>
                  <a:gd name="connsiteX6" fmla="*/ 6686549 w 6686549"/>
                  <a:gd name="connsiteY6" fmla="*/ 714935 h 2709571"/>
                  <a:gd name="connsiteX7" fmla="*/ 3286124 w 6686549"/>
                  <a:gd name="connsiteY7" fmla="*/ 2638985 h 2709571"/>
                  <a:gd name="connsiteX8" fmla="*/ 1400174 w 6686549"/>
                  <a:gd name="connsiteY8" fmla="*/ 2267510 h 2709571"/>
                  <a:gd name="connsiteX9" fmla="*/ 0 w 6686549"/>
                  <a:gd name="connsiteY9" fmla="*/ 1867461 h 2709571"/>
                  <a:gd name="connsiteX10" fmla="*/ 28575 w 6686549"/>
                  <a:gd name="connsiteY10" fmla="*/ 229161 h 2709571"/>
                  <a:gd name="connsiteX0" fmla="*/ 28575 w 6686549"/>
                  <a:gd name="connsiteY0" fmla="*/ 229161 h 2709571"/>
                  <a:gd name="connsiteX1" fmla="*/ 1123950 w 6686549"/>
                  <a:gd name="connsiteY1" fmla="*/ 560 h 2709571"/>
                  <a:gd name="connsiteX2" fmla="*/ 3867150 w 6686549"/>
                  <a:gd name="connsiteY2" fmla="*/ 1172136 h 2709571"/>
                  <a:gd name="connsiteX3" fmla="*/ 2886075 w 6686549"/>
                  <a:gd name="connsiteY3" fmla="*/ 1610286 h 2709571"/>
                  <a:gd name="connsiteX4" fmla="*/ 1943099 w 6686549"/>
                  <a:gd name="connsiteY4" fmla="*/ 1362636 h 2709571"/>
                  <a:gd name="connsiteX5" fmla="*/ 3505199 w 6686549"/>
                  <a:gd name="connsiteY5" fmla="*/ 1896036 h 2709571"/>
                  <a:gd name="connsiteX6" fmla="*/ 6686549 w 6686549"/>
                  <a:gd name="connsiteY6" fmla="*/ 714935 h 2709571"/>
                  <a:gd name="connsiteX7" fmla="*/ 3286124 w 6686549"/>
                  <a:gd name="connsiteY7" fmla="*/ 2638985 h 2709571"/>
                  <a:gd name="connsiteX8" fmla="*/ 1400174 w 6686549"/>
                  <a:gd name="connsiteY8" fmla="*/ 2267510 h 2709571"/>
                  <a:gd name="connsiteX9" fmla="*/ 0 w 6686549"/>
                  <a:gd name="connsiteY9" fmla="*/ 1867461 h 2709571"/>
                  <a:gd name="connsiteX10" fmla="*/ 28575 w 6686549"/>
                  <a:gd name="connsiteY10" fmla="*/ 229161 h 2709571"/>
                  <a:gd name="connsiteX0" fmla="*/ 28575 w 6686549"/>
                  <a:gd name="connsiteY0" fmla="*/ 229161 h 2709571"/>
                  <a:gd name="connsiteX1" fmla="*/ 1123950 w 6686549"/>
                  <a:gd name="connsiteY1" fmla="*/ 560 h 2709571"/>
                  <a:gd name="connsiteX2" fmla="*/ 3867150 w 6686549"/>
                  <a:gd name="connsiteY2" fmla="*/ 1172136 h 2709571"/>
                  <a:gd name="connsiteX3" fmla="*/ 2886075 w 6686549"/>
                  <a:gd name="connsiteY3" fmla="*/ 1610286 h 2709571"/>
                  <a:gd name="connsiteX4" fmla="*/ 1943099 w 6686549"/>
                  <a:gd name="connsiteY4" fmla="*/ 1362636 h 2709571"/>
                  <a:gd name="connsiteX5" fmla="*/ 3505199 w 6686549"/>
                  <a:gd name="connsiteY5" fmla="*/ 1896036 h 2709571"/>
                  <a:gd name="connsiteX6" fmla="*/ 6686549 w 6686549"/>
                  <a:gd name="connsiteY6" fmla="*/ 714935 h 2709571"/>
                  <a:gd name="connsiteX7" fmla="*/ 3286124 w 6686549"/>
                  <a:gd name="connsiteY7" fmla="*/ 2638985 h 2709571"/>
                  <a:gd name="connsiteX8" fmla="*/ 1400174 w 6686549"/>
                  <a:gd name="connsiteY8" fmla="*/ 2267510 h 2709571"/>
                  <a:gd name="connsiteX9" fmla="*/ 0 w 6686549"/>
                  <a:gd name="connsiteY9" fmla="*/ 1867461 h 2709571"/>
                  <a:gd name="connsiteX10" fmla="*/ 28575 w 6686549"/>
                  <a:gd name="connsiteY10" fmla="*/ 229161 h 2709571"/>
                  <a:gd name="connsiteX0" fmla="*/ 28575 w 6696074"/>
                  <a:gd name="connsiteY0" fmla="*/ 229161 h 2709571"/>
                  <a:gd name="connsiteX1" fmla="*/ 1123950 w 6696074"/>
                  <a:gd name="connsiteY1" fmla="*/ 560 h 2709571"/>
                  <a:gd name="connsiteX2" fmla="*/ 3867150 w 6696074"/>
                  <a:gd name="connsiteY2" fmla="*/ 1172136 h 2709571"/>
                  <a:gd name="connsiteX3" fmla="*/ 2886075 w 6696074"/>
                  <a:gd name="connsiteY3" fmla="*/ 1610286 h 2709571"/>
                  <a:gd name="connsiteX4" fmla="*/ 1943099 w 6696074"/>
                  <a:gd name="connsiteY4" fmla="*/ 1362636 h 2709571"/>
                  <a:gd name="connsiteX5" fmla="*/ 3505199 w 6696074"/>
                  <a:gd name="connsiteY5" fmla="*/ 1896036 h 2709571"/>
                  <a:gd name="connsiteX6" fmla="*/ 6696074 w 6696074"/>
                  <a:gd name="connsiteY6" fmla="*/ 686360 h 2709571"/>
                  <a:gd name="connsiteX7" fmla="*/ 3286124 w 6696074"/>
                  <a:gd name="connsiteY7" fmla="*/ 2638985 h 2709571"/>
                  <a:gd name="connsiteX8" fmla="*/ 1400174 w 6696074"/>
                  <a:gd name="connsiteY8" fmla="*/ 2267510 h 2709571"/>
                  <a:gd name="connsiteX9" fmla="*/ 0 w 6696074"/>
                  <a:gd name="connsiteY9" fmla="*/ 1867461 h 2709571"/>
                  <a:gd name="connsiteX10" fmla="*/ 28575 w 6696074"/>
                  <a:gd name="connsiteY10" fmla="*/ 229161 h 2709571"/>
                  <a:gd name="connsiteX0" fmla="*/ 28575 w 6696074"/>
                  <a:gd name="connsiteY0" fmla="*/ 229161 h 2709571"/>
                  <a:gd name="connsiteX1" fmla="*/ 1123950 w 6696074"/>
                  <a:gd name="connsiteY1" fmla="*/ 560 h 2709571"/>
                  <a:gd name="connsiteX2" fmla="*/ 3867150 w 6696074"/>
                  <a:gd name="connsiteY2" fmla="*/ 1172136 h 2709571"/>
                  <a:gd name="connsiteX3" fmla="*/ 2886075 w 6696074"/>
                  <a:gd name="connsiteY3" fmla="*/ 1610286 h 2709571"/>
                  <a:gd name="connsiteX4" fmla="*/ 1943099 w 6696074"/>
                  <a:gd name="connsiteY4" fmla="*/ 1362636 h 2709571"/>
                  <a:gd name="connsiteX5" fmla="*/ 3505199 w 6696074"/>
                  <a:gd name="connsiteY5" fmla="*/ 1896036 h 2709571"/>
                  <a:gd name="connsiteX6" fmla="*/ 6696074 w 6696074"/>
                  <a:gd name="connsiteY6" fmla="*/ 686360 h 2709571"/>
                  <a:gd name="connsiteX7" fmla="*/ 3286124 w 6696074"/>
                  <a:gd name="connsiteY7" fmla="*/ 2638985 h 2709571"/>
                  <a:gd name="connsiteX8" fmla="*/ 1400174 w 6696074"/>
                  <a:gd name="connsiteY8" fmla="*/ 2267510 h 2709571"/>
                  <a:gd name="connsiteX9" fmla="*/ 0 w 6696074"/>
                  <a:gd name="connsiteY9" fmla="*/ 1867461 h 2709571"/>
                  <a:gd name="connsiteX10" fmla="*/ 28575 w 6696074"/>
                  <a:gd name="connsiteY10" fmla="*/ 229161 h 2709571"/>
                  <a:gd name="connsiteX0" fmla="*/ 28575 w 6657974"/>
                  <a:gd name="connsiteY0" fmla="*/ 229161 h 2709571"/>
                  <a:gd name="connsiteX1" fmla="*/ 1123950 w 6657974"/>
                  <a:gd name="connsiteY1" fmla="*/ 560 h 2709571"/>
                  <a:gd name="connsiteX2" fmla="*/ 3867150 w 6657974"/>
                  <a:gd name="connsiteY2" fmla="*/ 1172136 h 2709571"/>
                  <a:gd name="connsiteX3" fmla="*/ 2886075 w 6657974"/>
                  <a:gd name="connsiteY3" fmla="*/ 1610286 h 2709571"/>
                  <a:gd name="connsiteX4" fmla="*/ 1943099 w 6657974"/>
                  <a:gd name="connsiteY4" fmla="*/ 1362636 h 2709571"/>
                  <a:gd name="connsiteX5" fmla="*/ 3505199 w 6657974"/>
                  <a:gd name="connsiteY5" fmla="*/ 1896036 h 2709571"/>
                  <a:gd name="connsiteX6" fmla="*/ 6657974 w 6657974"/>
                  <a:gd name="connsiteY6" fmla="*/ 762560 h 2709571"/>
                  <a:gd name="connsiteX7" fmla="*/ 3286124 w 6657974"/>
                  <a:gd name="connsiteY7" fmla="*/ 2638985 h 2709571"/>
                  <a:gd name="connsiteX8" fmla="*/ 1400174 w 6657974"/>
                  <a:gd name="connsiteY8" fmla="*/ 2267510 h 2709571"/>
                  <a:gd name="connsiteX9" fmla="*/ 0 w 6657974"/>
                  <a:gd name="connsiteY9" fmla="*/ 1867461 h 2709571"/>
                  <a:gd name="connsiteX10" fmla="*/ 28575 w 6657974"/>
                  <a:gd name="connsiteY10" fmla="*/ 229161 h 2709571"/>
                  <a:gd name="connsiteX0" fmla="*/ 28575 w 6657974"/>
                  <a:gd name="connsiteY0" fmla="*/ 229161 h 2709571"/>
                  <a:gd name="connsiteX1" fmla="*/ 1123950 w 6657974"/>
                  <a:gd name="connsiteY1" fmla="*/ 560 h 2709571"/>
                  <a:gd name="connsiteX2" fmla="*/ 3867150 w 6657974"/>
                  <a:gd name="connsiteY2" fmla="*/ 1172136 h 2709571"/>
                  <a:gd name="connsiteX3" fmla="*/ 2886075 w 6657974"/>
                  <a:gd name="connsiteY3" fmla="*/ 1610286 h 2709571"/>
                  <a:gd name="connsiteX4" fmla="*/ 1943099 w 6657974"/>
                  <a:gd name="connsiteY4" fmla="*/ 1362636 h 2709571"/>
                  <a:gd name="connsiteX5" fmla="*/ 3505199 w 6657974"/>
                  <a:gd name="connsiteY5" fmla="*/ 1896036 h 2709571"/>
                  <a:gd name="connsiteX6" fmla="*/ 5391148 w 6657974"/>
                  <a:gd name="connsiteY6" fmla="*/ 1219760 h 2709571"/>
                  <a:gd name="connsiteX7" fmla="*/ 6657974 w 6657974"/>
                  <a:gd name="connsiteY7" fmla="*/ 762560 h 2709571"/>
                  <a:gd name="connsiteX8" fmla="*/ 3286124 w 6657974"/>
                  <a:gd name="connsiteY8" fmla="*/ 2638985 h 2709571"/>
                  <a:gd name="connsiteX9" fmla="*/ 1400174 w 6657974"/>
                  <a:gd name="connsiteY9" fmla="*/ 2267510 h 2709571"/>
                  <a:gd name="connsiteX10" fmla="*/ 0 w 6657974"/>
                  <a:gd name="connsiteY10" fmla="*/ 1867461 h 2709571"/>
                  <a:gd name="connsiteX11" fmla="*/ 28575 w 6657974"/>
                  <a:gd name="connsiteY11" fmla="*/ 229161 h 2709571"/>
                  <a:gd name="connsiteX0" fmla="*/ 28575 w 6657974"/>
                  <a:gd name="connsiteY0" fmla="*/ 229161 h 2709571"/>
                  <a:gd name="connsiteX1" fmla="*/ 1123950 w 6657974"/>
                  <a:gd name="connsiteY1" fmla="*/ 560 h 2709571"/>
                  <a:gd name="connsiteX2" fmla="*/ 3867150 w 6657974"/>
                  <a:gd name="connsiteY2" fmla="*/ 1172136 h 2709571"/>
                  <a:gd name="connsiteX3" fmla="*/ 2886075 w 6657974"/>
                  <a:gd name="connsiteY3" fmla="*/ 1610286 h 2709571"/>
                  <a:gd name="connsiteX4" fmla="*/ 1943099 w 6657974"/>
                  <a:gd name="connsiteY4" fmla="*/ 1362636 h 2709571"/>
                  <a:gd name="connsiteX5" fmla="*/ 3505199 w 6657974"/>
                  <a:gd name="connsiteY5" fmla="*/ 1896036 h 2709571"/>
                  <a:gd name="connsiteX6" fmla="*/ 6029323 w 6657974"/>
                  <a:gd name="connsiteY6" fmla="*/ 372035 h 2709571"/>
                  <a:gd name="connsiteX7" fmla="*/ 6657974 w 6657974"/>
                  <a:gd name="connsiteY7" fmla="*/ 762560 h 2709571"/>
                  <a:gd name="connsiteX8" fmla="*/ 3286124 w 6657974"/>
                  <a:gd name="connsiteY8" fmla="*/ 2638985 h 2709571"/>
                  <a:gd name="connsiteX9" fmla="*/ 1400174 w 6657974"/>
                  <a:gd name="connsiteY9" fmla="*/ 2267510 h 2709571"/>
                  <a:gd name="connsiteX10" fmla="*/ 0 w 6657974"/>
                  <a:gd name="connsiteY10" fmla="*/ 1867461 h 2709571"/>
                  <a:gd name="connsiteX11" fmla="*/ 28575 w 6657974"/>
                  <a:gd name="connsiteY11" fmla="*/ 229161 h 2709571"/>
                  <a:gd name="connsiteX0" fmla="*/ 28575 w 6657974"/>
                  <a:gd name="connsiteY0" fmla="*/ 229161 h 2709571"/>
                  <a:gd name="connsiteX1" fmla="*/ 1123950 w 6657974"/>
                  <a:gd name="connsiteY1" fmla="*/ 560 h 2709571"/>
                  <a:gd name="connsiteX2" fmla="*/ 3867150 w 6657974"/>
                  <a:gd name="connsiteY2" fmla="*/ 1172136 h 2709571"/>
                  <a:gd name="connsiteX3" fmla="*/ 2886075 w 6657974"/>
                  <a:gd name="connsiteY3" fmla="*/ 1610286 h 2709571"/>
                  <a:gd name="connsiteX4" fmla="*/ 1943099 w 6657974"/>
                  <a:gd name="connsiteY4" fmla="*/ 1362636 h 2709571"/>
                  <a:gd name="connsiteX5" fmla="*/ 3505199 w 6657974"/>
                  <a:gd name="connsiteY5" fmla="*/ 1896036 h 2709571"/>
                  <a:gd name="connsiteX6" fmla="*/ 6029323 w 6657974"/>
                  <a:gd name="connsiteY6" fmla="*/ 372035 h 2709571"/>
                  <a:gd name="connsiteX7" fmla="*/ 6657974 w 6657974"/>
                  <a:gd name="connsiteY7" fmla="*/ 762560 h 2709571"/>
                  <a:gd name="connsiteX8" fmla="*/ 3286124 w 6657974"/>
                  <a:gd name="connsiteY8" fmla="*/ 2638985 h 2709571"/>
                  <a:gd name="connsiteX9" fmla="*/ 1400174 w 6657974"/>
                  <a:gd name="connsiteY9" fmla="*/ 2267510 h 2709571"/>
                  <a:gd name="connsiteX10" fmla="*/ 0 w 6657974"/>
                  <a:gd name="connsiteY10" fmla="*/ 1867461 h 2709571"/>
                  <a:gd name="connsiteX11" fmla="*/ 28575 w 6657974"/>
                  <a:gd name="connsiteY11" fmla="*/ 229161 h 2709571"/>
                  <a:gd name="connsiteX0" fmla="*/ 28575 w 6619874"/>
                  <a:gd name="connsiteY0" fmla="*/ 229161 h 2709571"/>
                  <a:gd name="connsiteX1" fmla="*/ 1123950 w 6619874"/>
                  <a:gd name="connsiteY1" fmla="*/ 560 h 2709571"/>
                  <a:gd name="connsiteX2" fmla="*/ 3867150 w 6619874"/>
                  <a:gd name="connsiteY2" fmla="*/ 1172136 h 2709571"/>
                  <a:gd name="connsiteX3" fmla="*/ 2886075 w 6619874"/>
                  <a:gd name="connsiteY3" fmla="*/ 1610286 h 2709571"/>
                  <a:gd name="connsiteX4" fmla="*/ 1943099 w 6619874"/>
                  <a:gd name="connsiteY4" fmla="*/ 1362636 h 2709571"/>
                  <a:gd name="connsiteX5" fmla="*/ 3505199 w 6619874"/>
                  <a:gd name="connsiteY5" fmla="*/ 1896036 h 2709571"/>
                  <a:gd name="connsiteX6" fmla="*/ 6029323 w 6619874"/>
                  <a:gd name="connsiteY6" fmla="*/ 372035 h 2709571"/>
                  <a:gd name="connsiteX7" fmla="*/ 6619874 w 6619874"/>
                  <a:gd name="connsiteY7" fmla="*/ 753035 h 2709571"/>
                  <a:gd name="connsiteX8" fmla="*/ 3286124 w 6619874"/>
                  <a:gd name="connsiteY8" fmla="*/ 2638985 h 2709571"/>
                  <a:gd name="connsiteX9" fmla="*/ 1400174 w 6619874"/>
                  <a:gd name="connsiteY9" fmla="*/ 2267510 h 2709571"/>
                  <a:gd name="connsiteX10" fmla="*/ 0 w 6619874"/>
                  <a:gd name="connsiteY10" fmla="*/ 1867461 h 2709571"/>
                  <a:gd name="connsiteX11" fmla="*/ 28575 w 6619874"/>
                  <a:gd name="connsiteY11" fmla="*/ 229161 h 2709571"/>
                  <a:gd name="connsiteX0" fmla="*/ 28575 w 6717854"/>
                  <a:gd name="connsiteY0" fmla="*/ 229161 h 2709571"/>
                  <a:gd name="connsiteX1" fmla="*/ 1123950 w 6717854"/>
                  <a:gd name="connsiteY1" fmla="*/ 560 h 2709571"/>
                  <a:gd name="connsiteX2" fmla="*/ 3867150 w 6717854"/>
                  <a:gd name="connsiteY2" fmla="*/ 1172136 h 2709571"/>
                  <a:gd name="connsiteX3" fmla="*/ 2886075 w 6717854"/>
                  <a:gd name="connsiteY3" fmla="*/ 1610286 h 2709571"/>
                  <a:gd name="connsiteX4" fmla="*/ 1943099 w 6717854"/>
                  <a:gd name="connsiteY4" fmla="*/ 1362636 h 2709571"/>
                  <a:gd name="connsiteX5" fmla="*/ 3505199 w 6717854"/>
                  <a:gd name="connsiteY5" fmla="*/ 1896036 h 2709571"/>
                  <a:gd name="connsiteX6" fmla="*/ 6029323 w 6717854"/>
                  <a:gd name="connsiteY6" fmla="*/ 372035 h 2709571"/>
                  <a:gd name="connsiteX7" fmla="*/ 6619874 w 6717854"/>
                  <a:gd name="connsiteY7" fmla="*/ 753035 h 2709571"/>
                  <a:gd name="connsiteX8" fmla="*/ 3286124 w 6717854"/>
                  <a:gd name="connsiteY8" fmla="*/ 2638985 h 2709571"/>
                  <a:gd name="connsiteX9" fmla="*/ 1400174 w 6717854"/>
                  <a:gd name="connsiteY9" fmla="*/ 2267510 h 2709571"/>
                  <a:gd name="connsiteX10" fmla="*/ 0 w 6717854"/>
                  <a:gd name="connsiteY10" fmla="*/ 1867461 h 2709571"/>
                  <a:gd name="connsiteX11" fmla="*/ 28575 w 6717854"/>
                  <a:gd name="connsiteY11" fmla="*/ 229161 h 2709571"/>
                  <a:gd name="connsiteX0" fmla="*/ 28575 w 6713874"/>
                  <a:gd name="connsiteY0" fmla="*/ 229161 h 2709571"/>
                  <a:gd name="connsiteX1" fmla="*/ 1123950 w 6713874"/>
                  <a:gd name="connsiteY1" fmla="*/ 560 h 2709571"/>
                  <a:gd name="connsiteX2" fmla="*/ 3867150 w 6713874"/>
                  <a:gd name="connsiteY2" fmla="*/ 1172136 h 2709571"/>
                  <a:gd name="connsiteX3" fmla="*/ 2886075 w 6713874"/>
                  <a:gd name="connsiteY3" fmla="*/ 1610286 h 2709571"/>
                  <a:gd name="connsiteX4" fmla="*/ 1943099 w 6713874"/>
                  <a:gd name="connsiteY4" fmla="*/ 1362636 h 2709571"/>
                  <a:gd name="connsiteX5" fmla="*/ 3505199 w 6713874"/>
                  <a:gd name="connsiteY5" fmla="*/ 1896036 h 2709571"/>
                  <a:gd name="connsiteX6" fmla="*/ 6029323 w 6713874"/>
                  <a:gd name="connsiteY6" fmla="*/ 372035 h 2709571"/>
                  <a:gd name="connsiteX7" fmla="*/ 6619874 w 6713874"/>
                  <a:gd name="connsiteY7" fmla="*/ 753035 h 2709571"/>
                  <a:gd name="connsiteX8" fmla="*/ 3286124 w 6713874"/>
                  <a:gd name="connsiteY8" fmla="*/ 2638985 h 2709571"/>
                  <a:gd name="connsiteX9" fmla="*/ 1400174 w 6713874"/>
                  <a:gd name="connsiteY9" fmla="*/ 2267510 h 2709571"/>
                  <a:gd name="connsiteX10" fmla="*/ 0 w 6713874"/>
                  <a:gd name="connsiteY10" fmla="*/ 1867461 h 2709571"/>
                  <a:gd name="connsiteX11" fmla="*/ 28575 w 6713874"/>
                  <a:gd name="connsiteY11"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43099 w 6710176"/>
                  <a:gd name="connsiteY4" fmla="*/ 1362636 h 2709571"/>
                  <a:gd name="connsiteX5" fmla="*/ 3505199 w 6710176"/>
                  <a:gd name="connsiteY5" fmla="*/ 1896036 h 2709571"/>
                  <a:gd name="connsiteX6" fmla="*/ 6029323 w 6710176"/>
                  <a:gd name="connsiteY6" fmla="*/ 372035 h 2709571"/>
                  <a:gd name="connsiteX7" fmla="*/ 6619874 w 6710176"/>
                  <a:gd name="connsiteY7" fmla="*/ 753035 h 2709571"/>
                  <a:gd name="connsiteX8" fmla="*/ 3286124 w 6710176"/>
                  <a:gd name="connsiteY8" fmla="*/ 2638985 h 2709571"/>
                  <a:gd name="connsiteX9" fmla="*/ 1400174 w 6710176"/>
                  <a:gd name="connsiteY9" fmla="*/ 2267510 h 2709571"/>
                  <a:gd name="connsiteX10" fmla="*/ 0 w 6710176"/>
                  <a:gd name="connsiteY10" fmla="*/ 1867461 h 2709571"/>
                  <a:gd name="connsiteX11" fmla="*/ 28575 w 6710176"/>
                  <a:gd name="connsiteY11"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43099 w 6710176"/>
                  <a:gd name="connsiteY4" fmla="*/ 1362636 h 2709571"/>
                  <a:gd name="connsiteX5" fmla="*/ 3505199 w 6710176"/>
                  <a:gd name="connsiteY5" fmla="*/ 1896036 h 2709571"/>
                  <a:gd name="connsiteX6" fmla="*/ 6029323 w 6710176"/>
                  <a:gd name="connsiteY6" fmla="*/ 372035 h 2709571"/>
                  <a:gd name="connsiteX7" fmla="*/ 6619874 w 6710176"/>
                  <a:gd name="connsiteY7" fmla="*/ 753035 h 2709571"/>
                  <a:gd name="connsiteX8" fmla="*/ 3286124 w 6710176"/>
                  <a:gd name="connsiteY8" fmla="*/ 2638985 h 2709571"/>
                  <a:gd name="connsiteX9" fmla="*/ 1400174 w 6710176"/>
                  <a:gd name="connsiteY9" fmla="*/ 2267510 h 2709571"/>
                  <a:gd name="connsiteX10" fmla="*/ 0 w 6710176"/>
                  <a:gd name="connsiteY10" fmla="*/ 1867461 h 2709571"/>
                  <a:gd name="connsiteX11" fmla="*/ 28575 w 6710176"/>
                  <a:gd name="connsiteY11"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43099 w 6710176"/>
                  <a:gd name="connsiteY4" fmla="*/ 1362636 h 2709571"/>
                  <a:gd name="connsiteX5" fmla="*/ 3505199 w 6710176"/>
                  <a:gd name="connsiteY5" fmla="*/ 1896036 h 2709571"/>
                  <a:gd name="connsiteX6" fmla="*/ 6029323 w 6710176"/>
                  <a:gd name="connsiteY6" fmla="*/ 372035 h 2709571"/>
                  <a:gd name="connsiteX7" fmla="*/ 6619874 w 6710176"/>
                  <a:gd name="connsiteY7" fmla="*/ 753035 h 2709571"/>
                  <a:gd name="connsiteX8" fmla="*/ 3286124 w 6710176"/>
                  <a:gd name="connsiteY8" fmla="*/ 2638985 h 2709571"/>
                  <a:gd name="connsiteX9" fmla="*/ 1400174 w 6710176"/>
                  <a:gd name="connsiteY9" fmla="*/ 2267510 h 2709571"/>
                  <a:gd name="connsiteX10" fmla="*/ 0 w 6710176"/>
                  <a:gd name="connsiteY10" fmla="*/ 1867461 h 2709571"/>
                  <a:gd name="connsiteX11" fmla="*/ 28575 w 6710176"/>
                  <a:gd name="connsiteY11"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43099 w 6710176"/>
                  <a:gd name="connsiteY4" fmla="*/ 1362636 h 2709571"/>
                  <a:gd name="connsiteX5" fmla="*/ 3638549 w 6710176"/>
                  <a:gd name="connsiteY5" fmla="*/ 1800786 h 2709571"/>
                  <a:gd name="connsiteX6" fmla="*/ 6029323 w 6710176"/>
                  <a:gd name="connsiteY6" fmla="*/ 372035 h 2709571"/>
                  <a:gd name="connsiteX7" fmla="*/ 6619874 w 6710176"/>
                  <a:gd name="connsiteY7" fmla="*/ 753035 h 2709571"/>
                  <a:gd name="connsiteX8" fmla="*/ 3286124 w 6710176"/>
                  <a:gd name="connsiteY8" fmla="*/ 2638985 h 2709571"/>
                  <a:gd name="connsiteX9" fmla="*/ 1400174 w 6710176"/>
                  <a:gd name="connsiteY9" fmla="*/ 2267510 h 2709571"/>
                  <a:gd name="connsiteX10" fmla="*/ 0 w 6710176"/>
                  <a:gd name="connsiteY10" fmla="*/ 1867461 h 2709571"/>
                  <a:gd name="connsiteX11" fmla="*/ 28575 w 6710176"/>
                  <a:gd name="connsiteY11"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43099 w 6710176"/>
                  <a:gd name="connsiteY4" fmla="*/ 1362636 h 2709571"/>
                  <a:gd name="connsiteX5" fmla="*/ 3638549 w 6710176"/>
                  <a:gd name="connsiteY5" fmla="*/ 1800786 h 2709571"/>
                  <a:gd name="connsiteX6" fmla="*/ 6029323 w 6710176"/>
                  <a:gd name="connsiteY6" fmla="*/ 372035 h 2709571"/>
                  <a:gd name="connsiteX7" fmla="*/ 6619874 w 6710176"/>
                  <a:gd name="connsiteY7" fmla="*/ 753035 h 2709571"/>
                  <a:gd name="connsiteX8" fmla="*/ 3286124 w 6710176"/>
                  <a:gd name="connsiteY8" fmla="*/ 2638985 h 2709571"/>
                  <a:gd name="connsiteX9" fmla="*/ 1400174 w 6710176"/>
                  <a:gd name="connsiteY9" fmla="*/ 2267510 h 2709571"/>
                  <a:gd name="connsiteX10" fmla="*/ 0 w 6710176"/>
                  <a:gd name="connsiteY10" fmla="*/ 1867461 h 2709571"/>
                  <a:gd name="connsiteX11" fmla="*/ 28575 w 6710176"/>
                  <a:gd name="connsiteY11"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43099 w 6710176"/>
                  <a:gd name="connsiteY4" fmla="*/ 1362636 h 2709571"/>
                  <a:gd name="connsiteX5" fmla="*/ 3638549 w 6710176"/>
                  <a:gd name="connsiteY5" fmla="*/ 1800786 h 2709571"/>
                  <a:gd name="connsiteX6" fmla="*/ 4591048 w 6710176"/>
                  <a:gd name="connsiteY6" fmla="*/ 1219760 h 2709571"/>
                  <a:gd name="connsiteX7" fmla="*/ 6029323 w 6710176"/>
                  <a:gd name="connsiteY7" fmla="*/ 372035 h 2709571"/>
                  <a:gd name="connsiteX8" fmla="*/ 6619874 w 6710176"/>
                  <a:gd name="connsiteY8" fmla="*/ 753035 h 2709571"/>
                  <a:gd name="connsiteX9" fmla="*/ 3286124 w 6710176"/>
                  <a:gd name="connsiteY9" fmla="*/ 2638985 h 2709571"/>
                  <a:gd name="connsiteX10" fmla="*/ 1400174 w 6710176"/>
                  <a:gd name="connsiteY10" fmla="*/ 2267510 h 2709571"/>
                  <a:gd name="connsiteX11" fmla="*/ 0 w 6710176"/>
                  <a:gd name="connsiteY11" fmla="*/ 1867461 h 2709571"/>
                  <a:gd name="connsiteX12" fmla="*/ 28575 w 6710176"/>
                  <a:gd name="connsiteY12"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43099 w 6710176"/>
                  <a:gd name="connsiteY4" fmla="*/ 1362636 h 2709571"/>
                  <a:gd name="connsiteX5" fmla="*/ 3638549 w 6710176"/>
                  <a:gd name="connsiteY5" fmla="*/ 1800786 h 2709571"/>
                  <a:gd name="connsiteX6" fmla="*/ 4048123 w 6710176"/>
                  <a:gd name="connsiteY6" fmla="*/ 1153085 h 2709571"/>
                  <a:gd name="connsiteX7" fmla="*/ 6029323 w 6710176"/>
                  <a:gd name="connsiteY7" fmla="*/ 372035 h 2709571"/>
                  <a:gd name="connsiteX8" fmla="*/ 6619874 w 6710176"/>
                  <a:gd name="connsiteY8" fmla="*/ 753035 h 2709571"/>
                  <a:gd name="connsiteX9" fmla="*/ 3286124 w 6710176"/>
                  <a:gd name="connsiteY9" fmla="*/ 2638985 h 2709571"/>
                  <a:gd name="connsiteX10" fmla="*/ 1400174 w 6710176"/>
                  <a:gd name="connsiteY10" fmla="*/ 2267510 h 2709571"/>
                  <a:gd name="connsiteX11" fmla="*/ 0 w 6710176"/>
                  <a:gd name="connsiteY11" fmla="*/ 1867461 h 2709571"/>
                  <a:gd name="connsiteX12" fmla="*/ 28575 w 6710176"/>
                  <a:gd name="connsiteY12"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43099 w 6710176"/>
                  <a:gd name="connsiteY4" fmla="*/ 1362636 h 2709571"/>
                  <a:gd name="connsiteX5" fmla="*/ 3638549 w 6710176"/>
                  <a:gd name="connsiteY5" fmla="*/ 1800786 h 2709571"/>
                  <a:gd name="connsiteX6" fmla="*/ 4048123 w 6710176"/>
                  <a:gd name="connsiteY6" fmla="*/ 1153085 h 2709571"/>
                  <a:gd name="connsiteX7" fmla="*/ 6029323 w 6710176"/>
                  <a:gd name="connsiteY7" fmla="*/ 372035 h 2709571"/>
                  <a:gd name="connsiteX8" fmla="*/ 6619874 w 6710176"/>
                  <a:gd name="connsiteY8" fmla="*/ 753035 h 2709571"/>
                  <a:gd name="connsiteX9" fmla="*/ 3286124 w 6710176"/>
                  <a:gd name="connsiteY9" fmla="*/ 2638985 h 2709571"/>
                  <a:gd name="connsiteX10" fmla="*/ 1400174 w 6710176"/>
                  <a:gd name="connsiteY10" fmla="*/ 2267510 h 2709571"/>
                  <a:gd name="connsiteX11" fmla="*/ 0 w 6710176"/>
                  <a:gd name="connsiteY11" fmla="*/ 1867461 h 2709571"/>
                  <a:gd name="connsiteX12" fmla="*/ 28575 w 6710176"/>
                  <a:gd name="connsiteY12"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43099 w 6710176"/>
                  <a:gd name="connsiteY4" fmla="*/ 1362636 h 2709571"/>
                  <a:gd name="connsiteX5" fmla="*/ 3638549 w 6710176"/>
                  <a:gd name="connsiteY5" fmla="*/ 1800786 h 2709571"/>
                  <a:gd name="connsiteX6" fmla="*/ 4048123 w 6710176"/>
                  <a:gd name="connsiteY6" fmla="*/ 1153085 h 2709571"/>
                  <a:gd name="connsiteX7" fmla="*/ 6029323 w 6710176"/>
                  <a:gd name="connsiteY7" fmla="*/ 372035 h 2709571"/>
                  <a:gd name="connsiteX8" fmla="*/ 6619874 w 6710176"/>
                  <a:gd name="connsiteY8" fmla="*/ 753035 h 2709571"/>
                  <a:gd name="connsiteX9" fmla="*/ 3286124 w 6710176"/>
                  <a:gd name="connsiteY9" fmla="*/ 2638985 h 2709571"/>
                  <a:gd name="connsiteX10" fmla="*/ 1400174 w 6710176"/>
                  <a:gd name="connsiteY10" fmla="*/ 2267510 h 2709571"/>
                  <a:gd name="connsiteX11" fmla="*/ 0 w 6710176"/>
                  <a:gd name="connsiteY11" fmla="*/ 1867461 h 2709571"/>
                  <a:gd name="connsiteX12" fmla="*/ 28575 w 6710176"/>
                  <a:gd name="connsiteY12"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43099 w 6710176"/>
                  <a:gd name="connsiteY4" fmla="*/ 1362636 h 2709571"/>
                  <a:gd name="connsiteX5" fmla="*/ 3638549 w 6710176"/>
                  <a:gd name="connsiteY5" fmla="*/ 1800786 h 2709571"/>
                  <a:gd name="connsiteX6" fmla="*/ 4048123 w 6710176"/>
                  <a:gd name="connsiteY6" fmla="*/ 1153085 h 2709571"/>
                  <a:gd name="connsiteX7" fmla="*/ 6029323 w 6710176"/>
                  <a:gd name="connsiteY7" fmla="*/ 372035 h 2709571"/>
                  <a:gd name="connsiteX8" fmla="*/ 6619874 w 6710176"/>
                  <a:gd name="connsiteY8" fmla="*/ 753035 h 2709571"/>
                  <a:gd name="connsiteX9" fmla="*/ 3286124 w 6710176"/>
                  <a:gd name="connsiteY9" fmla="*/ 2638985 h 2709571"/>
                  <a:gd name="connsiteX10" fmla="*/ 1400174 w 6710176"/>
                  <a:gd name="connsiteY10" fmla="*/ 2267510 h 2709571"/>
                  <a:gd name="connsiteX11" fmla="*/ 0 w 6710176"/>
                  <a:gd name="connsiteY11" fmla="*/ 1867461 h 2709571"/>
                  <a:gd name="connsiteX12" fmla="*/ 28575 w 6710176"/>
                  <a:gd name="connsiteY12"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43099 w 6710176"/>
                  <a:gd name="connsiteY4" fmla="*/ 1362636 h 2709571"/>
                  <a:gd name="connsiteX5" fmla="*/ 3638549 w 6710176"/>
                  <a:gd name="connsiteY5" fmla="*/ 1800786 h 2709571"/>
                  <a:gd name="connsiteX6" fmla="*/ 4048123 w 6710176"/>
                  <a:gd name="connsiteY6" fmla="*/ 1153085 h 2709571"/>
                  <a:gd name="connsiteX7" fmla="*/ 6029323 w 6710176"/>
                  <a:gd name="connsiteY7" fmla="*/ 372035 h 2709571"/>
                  <a:gd name="connsiteX8" fmla="*/ 6619874 w 6710176"/>
                  <a:gd name="connsiteY8" fmla="*/ 753035 h 2709571"/>
                  <a:gd name="connsiteX9" fmla="*/ 3286124 w 6710176"/>
                  <a:gd name="connsiteY9" fmla="*/ 2638985 h 2709571"/>
                  <a:gd name="connsiteX10" fmla="*/ 1400174 w 6710176"/>
                  <a:gd name="connsiteY10" fmla="*/ 2267510 h 2709571"/>
                  <a:gd name="connsiteX11" fmla="*/ 0 w 6710176"/>
                  <a:gd name="connsiteY11" fmla="*/ 1867461 h 2709571"/>
                  <a:gd name="connsiteX12" fmla="*/ 28575 w 6710176"/>
                  <a:gd name="connsiteY12"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43099 w 6710176"/>
                  <a:gd name="connsiteY4" fmla="*/ 1362636 h 2709571"/>
                  <a:gd name="connsiteX5" fmla="*/ 3600449 w 6710176"/>
                  <a:gd name="connsiteY5" fmla="*/ 1800786 h 2709571"/>
                  <a:gd name="connsiteX6" fmla="*/ 4048123 w 6710176"/>
                  <a:gd name="connsiteY6" fmla="*/ 1153085 h 2709571"/>
                  <a:gd name="connsiteX7" fmla="*/ 6029323 w 6710176"/>
                  <a:gd name="connsiteY7" fmla="*/ 372035 h 2709571"/>
                  <a:gd name="connsiteX8" fmla="*/ 6619874 w 6710176"/>
                  <a:gd name="connsiteY8" fmla="*/ 753035 h 2709571"/>
                  <a:gd name="connsiteX9" fmla="*/ 3286124 w 6710176"/>
                  <a:gd name="connsiteY9" fmla="*/ 2638985 h 2709571"/>
                  <a:gd name="connsiteX10" fmla="*/ 1400174 w 6710176"/>
                  <a:gd name="connsiteY10" fmla="*/ 2267510 h 2709571"/>
                  <a:gd name="connsiteX11" fmla="*/ 0 w 6710176"/>
                  <a:gd name="connsiteY11" fmla="*/ 1867461 h 2709571"/>
                  <a:gd name="connsiteX12" fmla="*/ 28575 w 6710176"/>
                  <a:gd name="connsiteY12"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43099 w 6710176"/>
                  <a:gd name="connsiteY4" fmla="*/ 1362636 h 2709571"/>
                  <a:gd name="connsiteX5" fmla="*/ 3600449 w 6710176"/>
                  <a:gd name="connsiteY5" fmla="*/ 1800786 h 2709571"/>
                  <a:gd name="connsiteX6" fmla="*/ 4019548 w 6710176"/>
                  <a:gd name="connsiteY6" fmla="*/ 1153085 h 2709571"/>
                  <a:gd name="connsiteX7" fmla="*/ 6029323 w 6710176"/>
                  <a:gd name="connsiteY7" fmla="*/ 372035 h 2709571"/>
                  <a:gd name="connsiteX8" fmla="*/ 6619874 w 6710176"/>
                  <a:gd name="connsiteY8" fmla="*/ 753035 h 2709571"/>
                  <a:gd name="connsiteX9" fmla="*/ 3286124 w 6710176"/>
                  <a:gd name="connsiteY9" fmla="*/ 2638985 h 2709571"/>
                  <a:gd name="connsiteX10" fmla="*/ 1400174 w 6710176"/>
                  <a:gd name="connsiteY10" fmla="*/ 2267510 h 2709571"/>
                  <a:gd name="connsiteX11" fmla="*/ 0 w 6710176"/>
                  <a:gd name="connsiteY11" fmla="*/ 1867461 h 2709571"/>
                  <a:gd name="connsiteX12" fmla="*/ 28575 w 6710176"/>
                  <a:gd name="connsiteY12"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43099 w 6710176"/>
                  <a:gd name="connsiteY4" fmla="*/ 1362636 h 2709571"/>
                  <a:gd name="connsiteX5" fmla="*/ 3600449 w 6710176"/>
                  <a:gd name="connsiteY5" fmla="*/ 1800786 h 2709571"/>
                  <a:gd name="connsiteX6" fmla="*/ 4019548 w 6710176"/>
                  <a:gd name="connsiteY6" fmla="*/ 1153085 h 2709571"/>
                  <a:gd name="connsiteX7" fmla="*/ 6029323 w 6710176"/>
                  <a:gd name="connsiteY7" fmla="*/ 372035 h 2709571"/>
                  <a:gd name="connsiteX8" fmla="*/ 6619874 w 6710176"/>
                  <a:gd name="connsiteY8" fmla="*/ 753035 h 2709571"/>
                  <a:gd name="connsiteX9" fmla="*/ 3286124 w 6710176"/>
                  <a:gd name="connsiteY9" fmla="*/ 2638985 h 2709571"/>
                  <a:gd name="connsiteX10" fmla="*/ 1400174 w 6710176"/>
                  <a:gd name="connsiteY10" fmla="*/ 2267510 h 2709571"/>
                  <a:gd name="connsiteX11" fmla="*/ 0 w 6710176"/>
                  <a:gd name="connsiteY11" fmla="*/ 1867461 h 2709571"/>
                  <a:gd name="connsiteX12" fmla="*/ 28575 w 6710176"/>
                  <a:gd name="connsiteY12"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62149 w 6710176"/>
                  <a:gd name="connsiteY4" fmla="*/ 1362636 h 2709571"/>
                  <a:gd name="connsiteX5" fmla="*/ 3600449 w 6710176"/>
                  <a:gd name="connsiteY5" fmla="*/ 1800786 h 2709571"/>
                  <a:gd name="connsiteX6" fmla="*/ 4019548 w 6710176"/>
                  <a:gd name="connsiteY6" fmla="*/ 1153085 h 2709571"/>
                  <a:gd name="connsiteX7" fmla="*/ 6029323 w 6710176"/>
                  <a:gd name="connsiteY7" fmla="*/ 372035 h 2709571"/>
                  <a:gd name="connsiteX8" fmla="*/ 6619874 w 6710176"/>
                  <a:gd name="connsiteY8" fmla="*/ 753035 h 2709571"/>
                  <a:gd name="connsiteX9" fmla="*/ 3286124 w 6710176"/>
                  <a:gd name="connsiteY9" fmla="*/ 2638985 h 2709571"/>
                  <a:gd name="connsiteX10" fmla="*/ 1400174 w 6710176"/>
                  <a:gd name="connsiteY10" fmla="*/ 2267510 h 2709571"/>
                  <a:gd name="connsiteX11" fmla="*/ 0 w 6710176"/>
                  <a:gd name="connsiteY11" fmla="*/ 1867461 h 2709571"/>
                  <a:gd name="connsiteX12" fmla="*/ 28575 w 6710176"/>
                  <a:gd name="connsiteY12" fmla="*/ 229161 h 2709571"/>
                  <a:gd name="connsiteX0" fmla="*/ 28575 w 6710176"/>
                  <a:gd name="connsiteY0" fmla="*/ 229161 h 2709571"/>
                  <a:gd name="connsiteX1" fmla="*/ 1123950 w 6710176"/>
                  <a:gd name="connsiteY1" fmla="*/ 560 h 2709571"/>
                  <a:gd name="connsiteX2" fmla="*/ 3867150 w 6710176"/>
                  <a:gd name="connsiteY2" fmla="*/ 1172136 h 2709571"/>
                  <a:gd name="connsiteX3" fmla="*/ 2886075 w 6710176"/>
                  <a:gd name="connsiteY3" fmla="*/ 1610286 h 2709571"/>
                  <a:gd name="connsiteX4" fmla="*/ 1962149 w 6710176"/>
                  <a:gd name="connsiteY4" fmla="*/ 1362636 h 2709571"/>
                  <a:gd name="connsiteX5" fmla="*/ 3600449 w 6710176"/>
                  <a:gd name="connsiteY5" fmla="*/ 1800786 h 2709571"/>
                  <a:gd name="connsiteX6" fmla="*/ 4019548 w 6710176"/>
                  <a:gd name="connsiteY6" fmla="*/ 1153085 h 2709571"/>
                  <a:gd name="connsiteX7" fmla="*/ 6029323 w 6710176"/>
                  <a:gd name="connsiteY7" fmla="*/ 372035 h 2709571"/>
                  <a:gd name="connsiteX8" fmla="*/ 6619874 w 6710176"/>
                  <a:gd name="connsiteY8" fmla="*/ 753035 h 2709571"/>
                  <a:gd name="connsiteX9" fmla="*/ 3286124 w 6710176"/>
                  <a:gd name="connsiteY9" fmla="*/ 2638985 h 2709571"/>
                  <a:gd name="connsiteX10" fmla="*/ 1400174 w 6710176"/>
                  <a:gd name="connsiteY10" fmla="*/ 2267510 h 2709571"/>
                  <a:gd name="connsiteX11" fmla="*/ 0 w 6710176"/>
                  <a:gd name="connsiteY11" fmla="*/ 1867461 h 2709571"/>
                  <a:gd name="connsiteX12" fmla="*/ 28575 w 6710176"/>
                  <a:gd name="connsiteY12" fmla="*/ 229161 h 2709571"/>
                  <a:gd name="connsiteX0" fmla="*/ 28575 w 6713874"/>
                  <a:gd name="connsiteY0" fmla="*/ 229161 h 2709571"/>
                  <a:gd name="connsiteX1" fmla="*/ 1123950 w 6713874"/>
                  <a:gd name="connsiteY1" fmla="*/ 560 h 2709571"/>
                  <a:gd name="connsiteX2" fmla="*/ 3867150 w 6713874"/>
                  <a:gd name="connsiteY2" fmla="*/ 1172136 h 2709571"/>
                  <a:gd name="connsiteX3" fmla="*/ 2886075 w 6713874"/>
                  <a:gd name="connsiteY3" fmla="*/ 1610286 h 2709571"/>
                  <a:gd name="connsiteX4" fmla="*/ 1962149 w 6713874"/>
                  <a:gd name="connsiteY4" fmla="*/ 1362636 h 2709571"/>
                  <a:gd name="connsiteX5" fmla="*/ 3600449 w 6713874"/>
                  <a:gd name="connsiteY5" fmla="*/ 1800786 h 2709571"/>
                  <a:gd name="connsiteX6" fmla="*/ 4019548 w 6713874"/>
                  <a:gd name="connsiteY6" fmla="*/ 1153085 h 2709571"/>
                  <a:gd name="connsiteX7" fmla="*/ 6029323 w 6713874"/>
                  <a:gd name="connsiteY7" fmla="*/ 372035 h 2709571"/>
                  <a:gd name="connsiteX8" fmla="*/ 6619874 w 6713874"/>
                  <a:gd name="connsiteY8" fmla="*/ 753035 h 2709571"/>
                  <a:gd name="connsiteX9" fmla="*/ 3286124 w 6713874"/>
                  <a:gd name="connsiteY9" fmla="*/ 2638985 h 2709571"/>
                  <a:gd name="connsiteX10" fmla="*/ 1400174 w 6713874"/>
                  <a:gd name="connsiteY10" fmla="*/ 2267510 h 2709571"/>
                  <a:gd name="connsiteX11" fmla="*/ 0 w 6713874"/>
                  <a:gd name="connsiteY11" fmla="*/ 1867461 h 2709571"/>
                  <a:gd name="connsiteX12" fmla="*/ 28575 w 6713874"/>
                  <a:gd name="connsiteY12" fmla="*/ 229161 h 2709571"/>
                  <a:gd name="connsiteX0" fmla="*/ 28575 w 6738390"/>
                  <a:gd name="connsiteY0" fmla="*/ 229161 h 2709571"/>
                  <a:gd name="connsiteX1" fmla="*/ 1123950 w 6738390"/>
                  <a:gd name="connsiteY1" fmla="*/ 560 h 2709571"/>
                  <a:gd name="connsiteX2" fmla="*/ 3867150 w 6738390"/>
                  <a:gd name="connsiteY2" fmla="*/ 1172136 h 2709571"/>
                  <a:gd name="connsiteX3" fmla="*/ 2886075 w 6738390"/>
                  <a:gd name="connsiteY3" fmla="*/ 1610286 h 2709571"/>
                  <a:gd name="connsiteX4" fmla="*/ 1962149 w 6738390"/>
                  <a:gd name="connsiteY4" fmla="*/ 1362636 h 2709571"/>
                  <a:gd name="connsiteX5" fmla="*/ 3600449 w 6738390"/>
                  <a:gd name="connsiteY5" fmla="*/ 1800786 h 2709571"/>
                  <a:gd name="connsiteX6" fmla="*/ 4019548 w 6738390"/>
                  <a:gd name="connsiteY6" fmla="*/ 1153085 h 2709571"/>
                  <a:gd name="connsiteX7" fmla="*/ 6029323 w 6738390"/>
                  <a:gd name="connsiteY7" fmla="*/ 372035 h 2709571"/>
                  <a:gd name="connsiteX8" fmla="*/ 6648449 w 6738390"/>
                  <a:gd name="connsiteY8" fmla="*/ 772085 h 2709571"/>
                  <a:gd name="connsiteX9" fmla="*/ 3286124 w 6738390"/>
                  <a:gd name="connsiteY9" fmla="*/ 2638985 h 2709571"/>
                  <a:gd name="connsiteX10" fmla="*/ 1400174 w 6738390"/>
                  <a:gd name="connsiteY10" fmla="*/ 2267510 h 2709571"/>
                  <a:gd name="connsiteX11" fmla="*/ 0 w 6738390"/>
                  <a:gd name="connsiteY11" fmla="*/ 1867461 h 2709571"/>
                  <a:gd name="connsiteX12" fmla="*/ 28575 w 6738390"/>
                  <a:gd name="connsiteY12" fmla="*/ 229161 h 2709571"/>
                  <a:gd name="connsiteX0" fmla="*/ 28575 w 6742308"/>
                  <a:gd name="connsiteY0" fmla="*/ 229161 h 2709571"/>
                  <a:gd name="connsiteX1" fmla="*/ 1123950 w 6742308"/>
                  <a:gd name="connsiteY1" fmla="*/ 560 h 2709571"/>
                  <a:gd name="connsiteX2" fmla="*/ 3867150 w 6742308"/>
                  <a:gd name="connsiteY2" fmla="*/ 1172136 h 2709571"/>
                  <a:gd name="connsiteX3" fmla="*/ 2886075 w 6742308"/>
                  <a:gd name="connsiteY3" fmla="*/ 1610286 h 2709571"/>
                  <a:gd name="connsiteX4" fmla="*/ 1962149 w 6742308"/>
                  <a:gd name="connsiteY4" fmla="*/ 1362636 h 2709571"/>
                  <a:gd name="connsiteX5" fmla="*/ 3600449 w 6742308"/>
                  <a:gd name="connsiteY5" fmla="*/ 1800786 h 2709571"/>
                  <a:gd name="connsiteX6" fmla="*/ 4019548 w 6742308"/>
                  <a:gd name="connsiteY6" fmla="*/ 1153085 h 2709571"/>
                  <a:gd name="connsiteX7" fmla="*/ 6029323 w 6742308"/>
                  <a:gd name="connsiteY7" fmla="*/ 372035 h 2709571"/>
                  <a:gd name="connsiteX8" fmla="*/ 6648449 w 6742308"/>
                  <a:gd name="connsiteY8" fmla="*/ 772085 h 2709571"/>
                  <a:gd name="connsiteX9" fmla="*/ 3286124 w 6742308"/>
                  <a:gd name="connsiteY9" fmla="*/ 2638985 h 2709571"/>
                  <a:gd name="connsiteX10" fmla="*/ 1400174 w 6742308"/>
                  <a:gd name="connsiteY10" fmla="*/ 2267510 h 2709571"/>
                  <a:gd name="connsiteX11" fmla="*/ 0 w 6742308"/>
                  <a:gd name="connsiteY11" fmla="*/ 1867461 h 2709571"/>
                  <a:gd name="connsiteX12" fmla="*/ 28575 w 6742308"/>
                  <a:gd name="connsiteY12" fmla="*/ 229161 h 2709571"/>
                  <a:gd name="connsiteX0" fmla="*/ 28575 w 6747303"/>
                  <a:gd name="connsiteY0" fmla="*/ 229161 h 2709571"/>
                  <a:gd name="connsiteX1" fmla="*/ 1123950 w 6747303"/>
                  <a:gd name="connsiteY1" fmla="*/ 560 h 2709571"/>
                  <a:gd name="connsiteX2" fmla="*/ 3867150 w 6747303"/>
                  <a:gd name="connsiteY2" fmla="*/ 1172136 h 2709571"/>
                  <a:gd name="connsiteX3" fmla="*/ 2886075 w 6747303"/>
                  <a:gd name="connsiteY3" fmla="*/ 1610286 h 2709571"/>
                  <a:gd name="connsiteX4" fmla="*/ 1962149 w 6747303"/>
                  <a:gd name="connsiteY4" fmla="*/ 1362636 h 2709571"/>
                  <a:gd name="connsiteX5" fmla="*/ 3600449 w 6747303"/>
                  <a:gd name="connsiteY5" fmla="*/ 1800786 h 2709571"/>
                  <a:gd name="connsiteX6" fmla="*/ 4019548 w 6747303"/>
                  <a:gd name="connsiteY6" fmla="*/ 1153085 h 2709571"/>
                  <a:gd name="connsiteX7" fmla="*/ 6029323 w 6747303"/>
                  <a:gd name="connsiteY7" fmla="*/ 372035 h 2709571"/>
                  <a:gd name="connsiteX8" fmla="*/ 6648449 w 6747303"/>
                  <a:gd name="connsiteY8" fmla="*/ 772085 h 2709571"/>
                  <a:gd name="connsiteX9" fmla="*/ 3286124 w 6747303"/>
                  <a:gd name="connsiteY9" fmla="*/ 2638985 h 2709571"/>
                  <a:gd name="connsiteX10" fmla="*/ 1400174 w 6747303"/>
                  <a:gd name="connsiteY10" fmla="*/ 2267510 h 2709571"/>
                  <a:gd name="connsiteX11" fmla="*/ 0 w 6747303"/>
                  <a:gd name="connsiteY11" fmla="*/ 1867461 h 2709571"/>
                  <a:gd name="connsiteX12" fmla="*/ 28575 w 6747303"/>
                  <a:gd name="connsiteY12" fmla="*/ 229161 h 2709571"/>
                  <a:gd name="connsiteX0" fmla="*/ 28575 w 6748614"/>
                  <a:gd name="connsiteY0" fmla="*/ 229161 h 2709571"/>
                  <a:gd name="connsiteX1" fmla="*/ 1123950 w 6748614"/>
                  <a:gd name="connsiteY1" fmla="*/ 560 h 2709571"/>
                  <a:gd name="connsiteX2" fmla="*/ 3867150 w 6748614"/>
                  <a:gd name="connsiteY2" fmla="*/ 1172136 h 2709571"/>
                  <a:gd name="connsiteX3" fmla="*/ 2886075 w 6748614"/>
                  <a:gd name="connsiteY3" fmla="*/ 1610286 h 2709571"/>
                  <a:gd name="connsiteX4" fmla="*/ 1962149 w 6748614"/>
                  <a:gd name="connsiteY4" fmla="*/ 1362636 h 2709571"/>
                  <a:gd name="connsiteX5" fmla="*/ 3600449 w 6748614"/>
                  <a:gd name="connsiteY5" fmla="*/ 1800786 h 2709571"/>
                  <a:gd name="connsiteX6" fmla="*/ 4019548 w 6748614"/>
                  <a:gd name="connsiteY6" fmla="*/ 1153085 h 2709571"/>
                  <a:gd name="connsiteX7" fmla="*/ 6029323 w 6748614"/>
                  <a:gd name="connsiteY7" fmla="*/ 372035 h 2709571"/>
                  <a:gd name="connsiteX8" fmla="*/ 6648449 w 6748614"/>
                  <a:gd name="connsiteY8" fmla="*/ 772085 h 2709571"/>
                  <a:gd name="connsiteX9" fmla="*/ 3286124 w 6748614"/>
                  <a:gd name="connsiteY9" fmla="*/ 2638985 h 2709571"/>
                  <a:gd name="connsiteX10" fmla="*/ 1400174 w 6748614"/>
                  <a:gd name="connsiteY10" fmla="*/ 2267510 h 2709571"/>
                  <a:gd name="connsiteX11" fmla="*/ 0 w 6748614"/>
                  <a:gd name="connsiteY11" fmla="*/ 1867461 h 2709571"/>
                  <a:gd name="connsiteX12" fmla="*/ 28575 w 6748614"/>
                  <a:gd name="connsiteY12" fmla="*/ 229161 h 2709571"/>
                  <a:gd name="connsiteX0" fmla="*/ 28575 w 6748614"/>
                  <a:gd name="connsiteY0" fmla="*/ 229161 h 2709571"/>
                  <a:gd name="connsiteX1" fmla="*/ 1123950 w 6748614"/>
                  <a:gd name="connsiteY1" fmla="*/ 560 h 2709571"/>
                  <a:gd name="connsiteX2" fmla="*/ 3867150 w 6748614"/>
                  <a:gd name="connsiteY2" fmla="*/ 1172136 h 2709571"/>
                  <a:gd name="connsiteX3" fmla="*/ 2886075 w 6748614"/>
                  <a:gd name="connsiteY3" fmla="*/ 1610286 h 2709571"/>
                  <a:gd name="connsiteX4" fmla="*/ 1962149 w 6748614"/>
                  <a:gd name="connsiteY4" fmla="*/ 1362636 h 2709571"/>
                  <a:gd name="connsiteX5" fmla="*/ 3600449 w 6748614"/>
                  <a:gd name="connsiteY5" fmla="*/ 1800786 h 2709571"/>
                  <a:gd name="connsiteX6" fmla="*/ 4019548 w 6748614"/>
                  <a:gd name="connsiteY6" fmla="*/ 1153085 h 2709571"/>
                  <a:gd name="connsiteX7" fmla="*/ 6029323 w 6748614"/>
                  <a:gd name="connsiteY7" fmla="*/ 372035 h 2709571"/>
                  <a:gd name="connsiteX8" fmla="*/ 6648449 w 6748614"/>
                  <a:gd name="connsiteY8" fmla="*/ 772085 h 2709571"/>
                  <a:gd name="connsiteX9" fmla="*/ 3286124 w 6748614"/>
                  <a:gd name="connsiteY9" fmla="*/ 2638985 h 2709571"/>
                  <a:gd name="connsiteX10" fmla="*/ 1400174 w 6748614"/>
                  <a:gd name="connsiteY10" fmla="*/ 2267510 h 2709571"/>
                  <a:gd name="connsiteX11" fmla="*/ 0 w 6748614"/>
                  <a:gd name="connsiteY11" fmla="*/ 1867461 h 2709571"/>
                  <a:gd name="connsiteX12" fmla="*/ 28575 w 6748614"/>
                  <a:gd name="connsiteY12" fmla="*/ 229161 h 2709571"/>
                  <a:gd name="connsiteX0" fmla="*/ 28575 w 6772823"/>
                  <a:gd name="connsiteY0" fmla="*/ 229161 h 2709571"/>
                  <a:gd name="connsiteX1" fmla="*/ 1123950 w 6772823"/>
                  <a:gd name="connsiteY1" fmla="*/ 560 h 2709571"/>
                  <a:gd name="connsiteX2" fmla="*/ 3867150 w 6772823"/>
                  <a:gd name="connsiteY2" fmla="*/ 1172136 h 2709571"/>
                  <a:gd name="connsiteX3" fmla="*/ 2886075 w 6772823"/>
                  <a:gd name="connsiteY3" fmla="*/ 1610286 h 2709571"/>
                  <a:gd name="connsiteX4" fmla="*/ 1962149 w 6772823"/>
                  <a:gd name="connsiteY4" fmla="*/ 1362636 h 2709571"/>
                  <a:gd name="connsiteX5" fmla="*/ 3600449 w 6772823"/>
                  <a:gd name="connsiteY5" fmla="*/ 1800786 h 2709571"/>
                  <a:gd name="connsiteX6" fmla="*/ 4019548 w 6772823"/>
                  <a:gd name="connsiteY6" fmla="*/ 1153085 h 2709571"/>
                  <a:gd name="connsiteX7" fmla="*/ 6029323 w 6772823"/>
                  <a:gd name="connsiteY7" fmla="*/ 372035 h 2709571"/>
                  <a:gd name="connsiteX8" fmla="*/ 6648449 w 6772823"/>
                  <a:gd name="connsiteY8" fmla="*/ 772085 h 2709571"/>
                  <a:gd name="connsiteX9" fmla="*/ 3286124 w 6772823"/>
                  <a:gd name="connsiteY9" fmla="*/ 2638985 h 2709571"/>
                  <a:gd name="connsiteX10" fmla="*/ 1400174 w 6772823"/>
                  <a:gd name="connsiteY10" fmla="*/ 2267510 h 2709571"/>
                  <a:gd name="connsiteX11" fmla="*/ 0 w 6772823"/>
                  <a:gd name="connsiteY11" fmla="*/ 1867461 h 2709571"/>
                  <a:gd name="connsiteX12" fmla="*/ 28575 w 6772823"/>
                  <a:gd name="connsiteY12" fmla="*/ 229161 h 2709571"/>
                  <a:gd name="connsiteX0" fmla="*/ 28575 w 6756985"/>
                  <a:gd name="connsiteY0" fmla="*/ 229161 h 2709571"/>
                  <a:gd name="connsiteX1" fmla="*/ 1123950 w 6756985"/>
                  <a:gd name="connsiteY1" fmla="*/ 560 h 2709571"/>
                  <a:gd name="connsiteX2" fmla="*/ 3867150 w 6756985"/>
                  <a:gd name="connsiteY2" fmla="*/ 1172136 h 2709571"/>
                  <a:gd name="connsiteX3" fmla="*/ 2886075 w 6756985"/>
                  <a:gd name="connsiteY3" fmla="*/ 1610286 h 2709571"/>
                  <a:gd name="connsiteX4" fmla="*/ 1962149 w 6756985"/>
                  <a:gd name="connsiteY4" fmla="*/ 1362636 h 2709571"/>
                  <a:gd name="connsiteX5" fmla="*/ 3600449 w 6756985"/>
                  <a:gd name="connsiteY5" fmla="*/ 1800786 h 2709571"/>
                  <a:gd name="connsiteX6" fmla="*/ 4019548 w 6756985"/>
                  <a:gd name="connsiteY6" fmla="*/ 1153085 h 2709571"/>
                  <a:gd name="connsiteX7" fmla="*/ 6029323 w 6756985"/>
                  <a:gd name="connsiteY7" fmla="*/ 372035 h 2709571"/>
                  <a:gd name="connsiteX8" fmla="*/ 6629399 w 6756985"/>
                  <a:gd name="connsiteY8" fmla="*/ 819710 h 2709571"/>
                  <a:gd name="connsiteX9" fmla="*/ 3286124 w 6756985"/>
                  <a:gd name="connsiteY9" fmla="*/ 2638985 h 2709571"/>
                  <a:gd name="connsiteX10" fmla="*/ 1400174 w 6756985"/>
                  <a:gd name="connsiteY10" fmla="*/ 2267510 h 2709571"/>
                  <a:gd name="connsiteX11" fmla="*/ 0 w 6756985"/>
                  <a:gd name="connsiteY11" fmla="*/ 1867461 h 2709571"/>
                  <a:gd name="connsiteX12" fmla="*/ 28575 w 6756985"/>
                  <a:gd name="connsiteY12" fmla="*/ 229161 h 2709571"/>
                  <a:gd name="connsiteX0" fmla="*/ 28575 w 6756985"/>
                  <a:gd name="connsiteY0" fmla="*/ 229161 h 2709571"/>
                  <a:gd name="connsiteX1" fmla="*/ 1123950 w 6756985"/>
                  <a:gd name="connsiteY1" fmla="*/ 560 h 2709571"/>
                  <a:gd name="connsiteX2" fmla="*/ 3867150 w 6756985"/>
                  <a:gd name="connsiteY2" fmla="*/ 1172136 h 2709571"/>
                  <a:gd name="connsiteX3" fmla="*/ 2886075 w 6756985"/>
                  <a:gd name="connsiteY3" fmla="*/ 1610286 h 2709571"/>
                  <a:gd name="connsiteX4" fmla="*/ 1962149 w 6756985"/>
                  <a:gd name="connsiteY4" fmla="*/ 1362636 h 2709571"/>
                  <a:gd name="connsiteX5" fmla="*/ 3600449 w 6756985"/>
                  <a:gd name="connsiteY5" fmla="*/ 1800786 h 2709571"/>
                  <a:gd name="connsiteX6" fmla="*/ 4019548 w 6756985"/>
                  <a:gd name="connsiteY6" fmla="*/ 1153085 h 2709571"/>
                  <a:gd name="connsiteX7" fmla="*/ 6029323 w 6756985"/>
                  <a:gd name="connsiteY7" fmla="*/ 372035 h 2709571"/>
                  <a:gd name="connsiteX8" fmla="*/ 6629399 w 6756985"/>
                  <a:gd name="connsiteY8" fmla="*/ 819710 h 2709571"/>
                  <a:gd name="connsiteX9" fmla="*/ 3286124 w 6756985"/>
                  <a:gd name="connsiteY9" fmla="*/ 2638985 h 2709571"/>
                  <a:gd name="connsiteX10" fmla="*/ 1400174 w 6756985"/>
                  <a:gd name="connsiteY10" fmla="*/ 2267510 h 2709571"/>
                  <a:gd name="connsiteX11" fmla="*/ 0 w 6756985"/>
                  <a:gd name="connsiteY11" fmla="*/ 1867461 h 2709571"/>
                  <a:gd name="connsiteX12" fmla="*/ 28575 w 6756985"/>
                  <a:gd name="connsiteY12" fmla="*/ 229161 h 2709571"/>
                  <a:gd name="connsiteX0" fmla="*/ 28575 w 6756985"/>
                  <a:gd name="connsiteY0" fmla="*/ 229161 h 2713387"/>
                  <a:gd name="connsiteX1" fmla="*/ 1123950 w 6756985"/>
                  <a:gd name="connsiteY1" fmla="*/ 560 h 2713387"/>
                  <a:gd name="connsiteX2" fmla="*/ 3867150 w 6756985"/>
                  <a:gd name="connsiteY2" fmla="*/ 1172136 h 2713387"/>
                  <a:gd name="connsiteX3" fmla="*/ 2886075 w 6756985"/>
                  <a:gd name="connsiteY3" fmla="*/ 1610286 h 2713387"/>
                  <a:gd name="connsiteX4" fmla="*/ 1962149 w 6756985"/>
                  <a:gd name="connsiteY4" fmla="*/ 1362636 h 2713387"/>
                  <a:gd name="connsiteX5" fmla="*/ 3600449 w 6756985"/>
                  <a:gd name="connsiteY5" fmla="*/ 1800786 h 2713387"/>
                  <a:gd name="connsiteX6" fmla="*/ 4019548 w 6756985"/>
                  <a:gd name="connsiteY6" fmla="*/ 1153085 h 2713387"/>
                  <a:gd name="connsiteX7" fmla="*/ 6029323 w 6756985"/>
                  <a:gd name="connsiteY7" fmla="*/ 372035 h 2713387"/>
                  <a:gd name="connsiteX8" fmla="*/ 6629399 w 6756985"/>
                  <a:gd name="connsiteY8" fmla="*/ 819710 h 2713387"/>
                  <a:gd name="connsiteX9" fmla="*/ 3286124 w 6756985"/>
                  <a:gd name="connsiteY9" fmla="*/ 2638985 h 2713387"/>
                  <a:gd name="connsiteX10" fmla="*/ 1400174 w 6756985"/>
                  <a:gd name="connsiteY10" fmla="*/ 2267510 h 2713387"/>
                  <a:gd name="connsiteX11" fmla="*/ 0 w 6756985"/>
                  <a:gd name="connsiteY11" fmla="*/ 1867461 h 2713387"/>
                  <a:gd name="connsiteX12" fmla="*/ 28575 w 6756985"/>
                  <a:gd name="connsiteY12" fmla="*/ 229161 h 2713387"/>
                  <a:gd name="connsiteX0" fmla="*/ 28575 w 6756985"/>
                  <a:gd name="connsiteY0" fmla="*/ 229161 h 2696775"/>
                  <a:gd name="connsiteX1" fmla="*/ 1123950 w 6756985"/>
                  <a:gd name="connsiteY1" fmla="*/ 560 h 2696775"/>
                  <a:gd name="connsiteX2" fmla="*/ 3867150 w 6756985"/>
                  <a:gd name="connsiteY2" fmla="*/ 1172136 h 2696775"/>
                  <a:gd name="connsiteX3" fmla="*/ 2886075 w 6756985"/>
                  <a:gd name="connsiteY3" fmla="*/ 1610286 h 2696775"/>
                  <a:gd name="connsiteX4" fmla="*/ 1962149 w 6756985"/>
                  <a:gd name="connsiteY4" fmla="*/ 1362636 h 2696775"/>
                  <a:gd name="connsiteX5" fmla="*/ 3600449 w 6756985"/>
                  <a:gd name="connsiteY5" fmla="*/ 1800786 h 2696775"/>
                  <a:gd name="connsiteX6" fmla="*/ 4019548 w 6756985"/>
                  <a:gd name="connsiteY6" fmla="*/ 1153085 h 2696775"/>
                  <a:gd name="connsiteX7" fmla="*/ 6029323 w 6756985"/>
                  <a:gd name="connsiteY7" fmla="*/ 372035 h 2696775"/>
                  <a:gd name="connsiteX8" fmla="*/ 6629399 w 6756985"/>
                  <a:gd name="connsiteY8" fmla="*/ 819710 h 2696775"/>
                  <a:gd name="connsiteX9" fmla="*/ 3324224 w 6756985"/>
                  <a:gd name="connsiteY9" fmla="*/ 2619935 h 2696775"/>
                  <a:gd name="connsiteX10" fmla="*/ 1400174 w 6756985"/>
                  <a:gd name="connsiteY10" fmla="*/ 2267510 h 2696775"/>
                  <a:gd name="connsiteX11" fmla="*/ 0 w 6756985"/>
                  <a:gd name="connsiteY11" fmla="*/ 1867461 h 2696775"/>
                  <a:gd name="connsiteX12" fmla="*/ 28575 w 6756985"/>
                  <a:gd name="connsiteY12" fmla="*/ 229161 h 2696775"/>
                  <a:gd name="connsiteX0" fmla="*/ 28575 w 6771209"/>
                  <a:gd name="connsiteY0" fmla="*/ 229161 h 2696775"/>
                  <a:gd name="connsiteX1" fmla="*/ 1123950 w 6771209"/>
                  <a:gd name="connsiteY1" fmla="*/ 560 h 2696775"/>
                  <a:gd name="connsiteX2" fmla="*/ 3867150 w 6771209"/>
                  <a:gd name="connsiteY2" fmla="*/ 1172136 h 2696775"/>
                  <a:gd name="connsiteX3" fmla="*/ 2886075 w 6771209"/>
                  <a:gd name="connsiteY3" fmla="*/ 1610286 h 2696775"/>
                  <a:gd name="connsiteX4" fmla="*/ 1962149 w 6771209"/>
                  <a:gd name="connsiteY4" fmla="*/ 1362636 h 2696775"/>
                  <a:gd name="connsiteX5" fmla="*/ 3600449 w 6771209"/>
                  <a:gd name="connsiteY5" fmla="*/ 1800786 h 2696775"/>
                  <a:gd name="connsiteX6" fmla="*/ 4019548 w 6771209"/>
                  <a:gd name="connsiteY6" fmla="*/ 1153085 h 2696775"/>
                  <a:gd name="connsiteX7" fmla="*/ 6029323 w 6771209"/>
                  <a:gd name="connsiteY7" fmla="*/ 372035 h 2696775"/>
                  <a:gd name="connsiteX8" fmla="*/ 6629399 w 6771209"/>
                  <a:gd name="connsiteY8" fmla="*/ 819710 h 2696775"/>
                  <a:gd name="connsiteX9" fmla="*/ 3324224 w 6771209"/>
                  <a:gd name="connsiteY9" fmla="*/ 2619935 h 2696775"/>
                  <a:gd name="connsiteX10" fmla="*/ 1400174 w 6771209"/>
                  <a:gd name="connsiteY10" fmla="*/ 2267510 h 2696775"/>
                  <a:gd name="connsiteX11" fmla="*/ 0 w 6771209"/>
                  <a:gd name="connsiteY11" fmla="*/ 1867461 h 2696775"/>
                  <a:gd name="connsiteX12" fmla="*/ 28575 w 6771209"/>
                  <a:gd name="connsiteY12" fmla="*/ 229161 h 2696775"/>
                  <a:gd name="connsiteX0" fmla="*/ 28575 w 6795205"/>
                  <a:gd name="connsiteY0" fmla="*/ 229161 h 2696775"/>
                  <a:gd name="connsiteX1" fmla="*/ 1123950 w 6795205"/>
                  <a:gd name="connsiteY1" fmla="*/ 560 h 2696775"/>
                  <a:gd name="connsiteX2" fmla="*/ 3867150 w 6795205"/>
                  <a:gd name="connsiteY2" fmla="*/ 1172136 h 2696775"/>
                  <a:gd name="connsiteX3" fmla="*/ 2886075 w 6795205"/>
                  <a:gd name="connsiteY3" fmla="*/ 1610286 h 2696775"/>
                  <a:gd name="connsiteX4" fmla="*/ 1962149 w 6795205"/>
                  <a:gd name="connsiteY4" fmla="*/ 1362636 h 2696775"/>
                  <a:gd name="connsiteX5" fmla="*/ 3600449 w 6795205"/>
                  <a:gd name="connsiteY5" fmla="*/ 1800786 h 2696775"/>
                  <a:gd name="connsiteX6" fmla="*/ 4019548 w 6795205"/>
                  <a:gd name="connsiteY6" fmla="*/ 1153085 h 2696775"/>
                  <a:gd name="connsiteX7" fmla="*/ 6134098 w 6795205"/>
                  <a:gd name="connsiteY7" fmla="*/ 333935 h 2696775"/>
                  <a:gd name="connsiteX8" fmla="*/ 6629399 w 6795205"/>
                  <a:gd name="connsiteY8" fmla="*/ 819710 h 2696775"/>
                  <a:gd name="connsiteX9" fmla="*/ 3324224 w 6795205"/>
                  <a:gd name="connsiteY9" fmla="*/ 2619935 h 2696775"/>
                  <a:gd name="connsiteX10" fmla="*/ 1400174 w 6795205"/>
                  <a:gd name="connsiteY10" fmla="*/ 2267510 h 2696775"/>
                  <a:gd name="connsiteX11" fmla="*/ 0 w 6795205"/>
                  <a:gd name="connsiteY11" fmla="*/ 1867461 h 2696775"/>
                  <a:gd name="connsiteX12" fmla="*/ 28575 w 6795205"/>
                  <a:gd name="connsiteY12" fmla="*/ 229161 h 2696775"/>
                  <a:gd name="connsiteX0" fmla="*/ 28575 w 6787022"/>
                  <a:gd name="connsiteY0" fmla="*/ 229161 h 2696775"/>
                  <a:gd name="connsiteX1" fmla="*/ 1123950 w 6787022"/>
                  <a:gd name="connsiteY1" fmla="*/ 560 h 2696775"/>
                  <a:gd name="connsiteX2" fmla="*/ 3867150 w 6787022"/>
                  <a:gd name="connsiteY2" fmla="*/ 1172136 h 2696775"/>
                  <a:gd name="connsiteX3" fmla="*/ 2886075 w 6787022"/>
                  <a:gd name="connsiteY3" fmla="*/ 1610286 h 2696775"/>
                  <a:gd name="connsiteX4" fmla="*/ 1962149 w 6787022"/>
                  <a:gd name="connsiteY4" fmla="*/ 1362636 h 2696775"/>
                  <a:gd name="connsiteX5" fmla="*/ 3600449 w 6787022"/>
                  <a:gd name="connsiteY5" fmla="*/ 1800786 h 2696775"/>
                  <a:gd name="connsiteX6" fmla="*/ 4019548 w 6787022"/>
                  <a:gd name="connsiteY6" fmla="*/ 1153085 h 2696775"/>
                  <a:gd name="connsiteX7" fmla="*/ 6134098 w 6787022"/>
                  <a:gd name="connsiteY7" fmla="*/ 333935 h 2696775"/>
                  <a:gd name="connsiteX8" fmla="*/ 6629399 w 6787022"/>
                  <a:gd name="connsiteY8" fmla="*/ 819710 h 2696775"/>
                  <a:gd name="connsiteX9" fmla="*/ 3324224 w 6787022"/>
                  <a:gd name="connsiteY9" fmla="*/ 2619935 h 2696775"/>
                  <a:gd name="connsiteX10" fmla="*/ 1400174 w 6787022"/>
                  <a:gd name="connsiteY10" fmla="*/ 2267510 h 2696775"/>
                  <a:gd name="connsiteX11" fmla="*/ 0 w 6787022"/>
                  <a:gd name="connsiteY11" fmla="*/ 1867461 h 2696775"/>
                  <a:gd name="connsiteX12" fmla="*/ 28575 w 6787022"/>
                  <a:gd name="connsiteY12" fmla="*/ 229161 h 2696775"/>
                  <a:gd name="connsiteX0" fmla="*/ 28575 w 6765572"/>
                  <a:gd name="connsiteY0" fmla="*/ 229161 h 2696775"/>
                  <a:gd name="connsiteX1" fmla="*/ 1123950 w 6765572"/>
                  <a:gd name="connsiteY1" fmla="*/ 560 h 2696775"/>
                  <a:gd name="connsiteX2" fmla="*/ 3867150 w 6765572"/>
                  <a:gd name="connsiteY2" fmla="*/ 1172136 h 2696775"/>
                  <a:gd name="connsiteX3" fmla="*/ 2886075 w 6765572"/>
                  <a:gd name="connsiteY3" fmla="*/ 1610286 h 2696775"/>
                  <a:gd name="connsiteX4" fmla="*/ 1962149 w 6765572"/>
                  <a:gd name="connsiteY4" fmla="*/ 1362636 h 2696775"/>
                  <a:gd name="connsiteX5" fmla="*/ 3600449 w 6765572"/>
                  <a:gd name="connsiteY5" fmla="*/ 1800786 h 2696775"/>
                  <a:gd name="connsiteX6" fmla="*/ 4019548 w 6765572"/>
                  <a:gd name="connsiteY6" fmla="*/ 1153085 h 2696775"/>
                  <a:gd name="connsiteX7" fmla="*/ 6134098 w 6765572"/>
                  <a:gd name="connsiteY7" fmla="*/ 333935 h 2696775"/>
                  <a:gd name="connsiteX8" fmla="*/ 6600824 w 6765572"/>
                  <a:gd name="connsiteY8" fmla="*/ 791135 h 2696775"/>
                  <a:gd name="connsiteX9" fmla="*/ 3324224 w 6765572"/>
                  <a:gd name="connsiteY9" fmla="*/ 2619935 h 2696775"/>
                  <a:gd name="connsiteX10" fmla="*/ 1400174 w 6765572"/>
                  <a:gd name="connsiteY10" fmla="*/ 2267510 h 2696775"/>
                  <a:gd name="connsiteX11" fmla="*/ 0 w 6765572"/>
                  <a:gd name="connsiteY11" fmla="*/ 1867461 h 2696775"/>
                  <a:gd name="connsiteX12" fmla="*/ 28575 w 6765572"/>
                  <a:gd name="connsiteY12" fmla="*/ 229161 h 2696775"/>
                  <a:gd name="connsiteX0" fmla="*/ 28575 w 6786739"/>
                  <a:gd name="connsiteY0" fmla="*/ 229161 h 2696775"/>
                  <a:gd name="connsiteX1" fmla="*/ 1123950 w 6786739"/>
                  <a:gd name="connsiteY1" fmla="*/ 560 h 2696775"/>
                  <a:gd name="connsiteX2" fmla="*/ 3867150 w 6786739"/>
                  <a:gd name="connsiteY2" fmla="*/ 1172136 h 2696775"/>
                  <a:gd name="connsiteX3" fmla="*/ 2886075 w 6786739"/>
                  <a:gd name="connsiteY3" fmla="*/ 1610286 h 2696775"/>
                  <a:gd name="connsiteX4" fmla="*/ 1962149 w 6786739"/>
                  <a:gd name="connsiteY4" fmla="*/ 1362636 h 2696775"/>
                  <a:gd name="connsiteX5" fmla="*/ 3600449 w 6786739"/>
                  <a:gd name="connsiteY5" fmla="*/ 1800786 h 2696775"/>
                  <a:gd name="connsiteX6" fmla="*/ 4019548 w 6786739"/>
                  <a:gd name="connsiteY6" fmla="*/ 1153085 h 2696775"/>
                  <a:gd name="connsiteX7" fmla="*/ 6134098 w 6786739"/>
                  <a:gd name="connsiteY7" fmla="*/ 333935 h 2696775"/>
                  <a:gd name="connsiteX8" fmla="*/ 6600824 w 6786739"/>
                  <a:gd name="connsiteY8" fmla="*/ 791135 h 2696775"/>
                  <a:gd name="connsiteX9" fmla="*/ 3324224 w 6786739"/>
                  <a:gd name="connsiteY9" fmla="*/ 2619935 h 2696775"/>
                  <a:gd name="connsiteX10" fmla="*/ 1400174 w 6786739"/>
                  <a:gd name="connsiteY10" fmla="*/ 2267510 h 2696775"/>
                  <a:gd name="connsiteX11" fmla="*/ 0 w 6786739"/>
                  <a:gd name="connsiteY11" fmla="*/ 1867461 h 2696775"/>
                  <a:gd name="connsiteX12" fmla="*/ 28575 w 6786739"/>
                  <a:gd name="connsiteY12" fmla="*/ 229161 h 2696775"/>
                  <a:gd name="connsiteX0" fmla="*/ 28575 w 6772704"/>
                  <a:gd name="connsiteY0" fmla="*/ 229161 h 2696775"/>
                  <a:gd name="connsiteX1" fmla="*/ 1123950 w 6772704"/>
                  <a:gd name="connsiteY1" fmla="*/ 560 h 2696775"/>
                  <a:gd name="connsiteX2" fmla="*/ 3867150 w 6772704"/>
                  <a:gd name="connsiteY2" fmla="*/ 1172136 h 2696775"/>
                  <a:gd name="connsiteX3" fmla="*/ 2886075 w 6772704"/>
                  <a:gd name="connsiteY3" fmla="*/ 1610286 h 2696775"/>
                  <a:gd name="connsiteX4" fmla="*/ 1962149 w 6772704"/>
                  <a:gd name="connsiteY4" fmla="*/ 1362636 h 2696775"/>
                  <a:gd name="connsiteX5" fmla="*/ 3600449 w 6772704"/>
                  <a:gd name="connsiteY5" fmla="*/ 1800786 h 2696775"/>
                  <a:gd name="connsiteX6" fmla="*/ 4019548 w 6772704"/>
                  <a:gd name="connsiteY6" fmla="*/ 1153085 h 2696775"/>
                  <a:gd name="connsiteX7" fmla="*/ 6134098 w 6772704"/>
                  <a:gd name="connsiteY7" fmla="*/ 333935 h 2696775"/>
                  <a:gd name="connsiteX8" fmla="*/ 6581774 w 6772704"/>
                  <a:gd name="connsiteY8" fmla="*/ 829235 h 2696775"/>
                  <a:gd name="connsiteX9" fmla="*/ 3324224 w 6772704"/>
                  <a:gd name="connsiteY9" fmla="*/ 2619935 h 2696775"/>
                  <a:gd name="connsiteX10" fmla="*/ 1400174 w 6772704"/>
                  <a:gd name="connsiteY10" fmla="*/ 2267510 h 2696775"/>
                  <a:gd name="connsiteX11" fmla="*/ 0 w 6772704"/>
                  <a:gd name="connsiteY11" fmla="*/ 1867461 h 2696775"/>
                  <a:gd name="connsiteX12" fmla="*/ 28575 w 6772704"/>
                  <a:gd name="connsiteY12" fmla="*/ 229161 h 2696775"/>
                  <a:gd name="connsiteX0" fmla="*/ 28575 w 6781665"/>
                  <a:gd name="connsiteY0" fmla="*/ 229161 h 2696775"/>
                  <a:gd name="connsiteX1" fmla="*/ 1123950 w 6781665"/>
                  <a:gd name="connsiteY1" fmla="*/ 560 h 2696775"/>
                  <a:gd name="connsiteX2" fmla="*/ 3867150 w 6781665"/>
                  <a:gd name="connsiteY2" fmla="*/ 1172136 h 2696775"/>
                  <a:gd name="connsiteX3" fmla="*/ 2886075 w 6781665"/>
                  <a:gd name="connsiteY3" fmla="*/ 1610286 h 2696775"/>
                  <a:gd name="connsiteX4" fmla="*/ 1962149 w 6781665"/>
                  <a:gd name="connsiteY4" fmla="*/ 1362636 h 2696775"/>
                  <a:gd name="connsiteX5" fmla="*/ 3600449 w 6781665"/>
                  <a:gd name="connsiteY5" fmla="*/ 1800786 h 2696775"/>
                  <a:gd name="connsiteX6" fmla="*/ 4019548 w 6781665"/>
                  <a:gd name="connsiteY6" fmla="*/ 1153085 h 2696775"/>
                  <a:gd name="connsiteX7" fmla="*/ 6134098 w 6781665"/>
                  <a:gd name="connsiteY7" fmla="*/ 333935 h 2696775"/>
                  <a:gd name="connsiteX8" fmla="*/ 6581774 w 6781665"/>
                  <a:gd name="connsiteY8" fmla="*/ 829235 h 2696775"/>
                  <a:gd name="connsiteX9" fmla="*/ 3324224 w 6781665"/>
                  <a:gd name="connsiteY9" fmla="*/ 2619935 h 2696775"/>
                  <a:gd name="connsiteX10" fmla="*/ 1400174 w 6781665"/>
                  <a:gd name="connsiteY10" fmla="*/ 2267510 h 2696775"/>
                  <a:gd name="connsiteX11" fmla="*/ 0 w 6781665"/>
                  <a:gd name="connsiteY11" fmla="*/ 1867461 h 2696775"/>
                  <a:gd name="connsiteX12" fmla="*/ 28575 w 6781665"/>
                  <a:gd name="connsiteY12" fmla="*/ 229161 h 2696775"/>
                  <a:gd name="connsiteX0" fmla="*/ 28575 w 6781665"/>
                  <a:gd name="connsiteY0" fmla="*/ 229161 h 2696775"/>
                  <a:gd name="connsiteX1" fmla="*/ 1123950 w 6781665"/>
                  <a:gd name="connsiteY1" fmla="*/ 560 h 2696775"/>
                  <a:gd name="connsiteX2" fmla="*/ 3867150 w 6781665"/>
                  <a:gd name="connsiteY2" fmla="*/ 1172136 h 2696775"/>
                  <a:gd name="connsiteX3" fmla="*/ 2886075 w 6781665"/>
                  <a:gd name="connsiteY3" fmla="*/ 1610286 h 2696775"/>
                  <a:gd name="connsiteX4" fmla="*/ 1962149 w 6781665"/>
                  <a:gd name="connsiteY4" fmla="*/ 1362636 h 2696775"/>
                  <a:gd name="connsiteX5" fmla="*/ 3600449 w 6781665"/>
                  <a:gd name="connsiteY5" fmla="*/ 1800786 h 2696775"/>
                  <a:gd name="connsiteX6" fmla="*/ 4019548 w 6781665"/>
                  <a:gd name="connsiteY6" fmla="*/ 1153085 h 2696775"/>
                  <a:gd name="connsiteX7" fmla="*/ 6134098 w 6781665"/>
                  <a:gd name="connsiteY7" fmla="*/ 333935 h 2696775"/>
                  <a:gd name="connsiteX8" fmla="*/ 6581774 w 6781665"/>
                  <a:gd name="connsiteY8" fmla="*/ 829235 h 2696775"/>
                  <a:gd name="connsiteX9" fmla="*/ 3324224 w 6781665"/>
                  <a:gd name="connsiteY9" fmla="*/ 2619935 h 2696775"/>
                  <a:gd name="connsiteX10" fmla="*/ 1400174 w 6781665"/>
                  <a:gd name="connsiteY10" fmla="*/ 2267510 h 2696775"/>
                  <a:gd name="connsiteX11" fmla="*/ 0 w 6781665"/>
                  <a:gd name="connsiteY11" fmla="*/ 1867461 h 2696775"/>
                  <a:gd name="connsiteX12" fmla="*/ 28575 w 6781665"/>
                  <a:gd name="connsiteY12" fmla="*/ 229161 h 2696775"/>
                  <a:gd name="connsiteX0" fmla="*/ 28575 w 6781665"/>
                  <a:gd name="connsiteY0" fmla="*/ 229161 h 2696775"/>
                  <a:gd name="connsiteX1" fmla="*/ 1123950 w 6781665"/>
                  <a:gd name="connsiteY1" fmla="*/ 560 h 2696775"/>
                  <a:gd name="connsiteX2" fmla="*/ 3867150 w 6781665"/>
                  <a:gd name="connsiteY2" fmla="*/ 1172136 h 2696775"/>
                  <a:gd name="connsiteX3" fmla="*/ 2886075 w 6781665"/>
                  <a:gd name="connsiteY3" fmla="*/ 1610286 h 2696775"/>
                  <a:gd name="connsiteX4" fmla="*/ 1962149 w 6781665"/>
                  <a:gd name="connsiteY4" fmla="*/ 1362636 h 2696775"/>
                  <a:gd name="connsiteX5" fmla="*/ 3600449 w 6781665"/>
                  <a:gd name="connsiteY5" fmla="*/ 1800786 h 2696775"/>
                  <a:gd name="connsiteX6" fmla="*/ 4019548 w 6781665"/>
                  <a:gd name="connsiteY6" fmla="*/ 1153085 h 2696775"/>
                  <a:gd name="connsiteX7" fmla="*/ 6134098 w 6781665"/>
                  <a:gd name="connsiteY7" fmla="*/ 333935 h 2696775"/>
                  <a:gd name="connsiteX8" fmla="*/ 6581774 w 6781665"/>
                  <a:gd name="connsiteY8" fmla="*/ 829235 h 2696775"/>
                  <a:gd name="connsiteX9" fmla="*/ 3324224 w 6781665"/>
                  <a:gd name="connsiteY9" fmla="*/ 2619935 h 2696775"/>
                  <a:gd name="connsiteX10" fmla="*/ 1400174 w 6781665"/>
                  <a:gd name="connsiteY10" fmla="*/ 2267510 h 2696775"/>
                  <a:gd name="connsiteX11" fmla="*/ 0 w 6781665"/>
                  <a:gd name="connsiteY11" fmla="*/ 1867461 h 2696775"/>
                  <a:gd name="connsiteX12" fmla="*/ 28575 w 6781665"/>
                  <a:gd name="connsiteY12" fmla="*/ 229161 h 2696775"/>
                  <a:gd name="connsiteX0" fmla="*/ 28575 w 6781665"/>
                  <a:gd name="connsiteY0" fmla="*/ 229185 h 2696799"/>
                  <a:gd name="connsiteX1" fmla="*/ 1123950 w 6781665"/>
                  <a:gd name="connsiteY1" fmla="*/ 584 h 2696799"/>
                  <a:gd name="connsiteX2" fmla="*/ 3867150 w 6781665"/>
                  <a:gd name="connsiteY2" fmla="*/ 1172160 h 2696799"/>
                  <a:gd name="connsiteX3" fmla="*/ 2886075 w 6781665"/>
                  <a:gd name="connsiteY3" fmla="*/ 1610310 h 2696799"/>
                  <a:gd name="connsiteX4" fmla="*/ 1962149 w 6781665"/>
                  <a:gd name="connsiteY4" fmla="*/ 1362660 h 2696799"/>
                  <a:gd name="connsiteX5" fmla="*/ 3600449 w 6781665"/>
                  <a:gd name="connsiteY5" fmla="*/ 1800810 h 2696799"/>
                  <a:gd name="connsiteX6" fmla="*/ 4019548 w 6781665"/>
                  <a:gd name="connsiteY6" fmla="*/ 1153109 h 2696799"/>
                  <a:gd name="connsiteX7" fmla="*/ 6134098 w 6781665"/>
                  <a:gd name="connsiteY7" fmla="*/ 333959 h 2696799"/>
                  <a:gd name="connsiteX8" fmla="*/ 6581774 w 6781665"/>
                  <a:gd name="connsiteY8" fmla="*/ 829259 h 2696799"/>
                  <a:gd name="connsiteX9" fmla="*/ 3324224 w 6781665"/>
                  <a:gd name="connsiteY9" fmla="*/ 2619959 h 2696799"/>
                  <a:gd name="connsiteX10" fmla="*/ 1400174 w 6781665"/>
                  <a:gd name="connsiteY10" fmla="*/ 2267534 h 2696799"/>
                  <a:gd name="connsiteX11" fmla="*/ 0 w 6781665"/>
                  <a:gd name="connsiteY11" fmla="*/ 1867485 h 2696799"/>
                  <a:gd name="connsiteX12" fmla="*/ 28575 w 6781665"/>
                  <a:gd name="connsiteY12" fmla="*/ 229185 h 2696799"/>
                  <a:gd name="connsiteX0" fmla="*/ 28575 w 6781665"/>
                  <a:gd name="connsiteY0" fmla="*/ 229185 h 2696799"/>
                  <a:gd name="connsiteX1" fmla="*/ 1123950 w 6781665"/>
                  <a:gd name="connsiteY1" fmla="*/ 584 h 2696799"/>
                  <a:gd name="connsiteX2" fmla="*/ 3867150 w 6781665"/>
                  <a:gd name="connsiteY2" fmla="*/ 1172160 h 2696799"/>
                  <a:gd name="connsiteX3" fmla="*/ 2886075 w 6781665"/>
                  <a:gd name="connsiteY3" fmla="*/ 1610310 h 2696799"/>
                  <a:gd name="connsiteX4" fmla="*/ 1962149 w 6781665"/>
                  <a:gd name="connsiteY4" fmla="*/ 1362660 h 2696799"/>
                  <a:gd name="connsiteX5" fmla="*/ 3600449 w 6781665"/>
                  <a:gd name="connsiteY5" fmla="*/ 1800810 h 2696799"/>
                  <a:gd name="connsiteX6" fmla="*/ 4019548 w 6781665"/>
                  <a:gd name="connsiteY6" fmla="*/ 1153109 h 2696799"/>
                  <a:gd name="connsiteX7" fmla="*/ 6134098 w 6781665"/>
                  <a:gd name="connsiteY7" fmla="*/ 333959 h 2696799"/>
                  <a:gd name="connsiteX8" fmla="*/ 6581774 w 6781665"/>
                  <a:gd name="connsiteY8" fmla="*/ 829259 h 2696799"/>
                  <a:gd name="connsiteX9" fmla="*/ 3324224 w 6781665"/>
                  <a:gd name="connsiteY9" fmla="*/ 2619959 h 2696799"/>
                  <a:gd name="connsiteX10" fmla="*/ 1400174 w 6781665"/>
                  <a:gd name="connsiteY10" fmla="*/ 2267534 h 2696799"/>
                  <a:gd name="connsiteX11" fmla="*/ 0 w 6781665"/>
                  <a:gd name="connsiteY11" fmla="*/ 1867485 h 2696799"/>
                  <a:gd name="connsiteX12" fmla="*/ 28575 w 6781665"/>
                  <a:gd name="connsiteY12" fmla="*/ 229185 h 2696799"/>
                  <a:gd name="connsiteX0" fmla="*/ 28575 w 6781665"/>
                  <a:gd name="connsiteY0" fmla="*/ 229185 h 2696799"/>
                  <a:gd name="connsiteX1" fmla="*/ 1123950 w 6781665"/>
                  <a:gd name="connsiteY1" fmla="*/ 584 h 2696799"/>
                  <a:gd name="connsiteX2" fmla="*/ 3867150 w 6781665"/>
                  <a:gd name="connsiteY2" fmla="*/ 1172160 h 2696799"/>
                  <a:gd name="connsiteX3" fmla="*/ 2886075 w 6781665"/>
                  <a:gd name="connsiteY3" fmla="*/ 1610310 h 2696799"/>
                  <a:gd name="connsiteX4" fmla="*/ 1962149 w 6781665"/>
                  <a:gd name="connsiteY4" fmla="*/ 1362660 h 2696799"/>
                  <a:gd name="connsiteX5" fmla="*/ 3600449 w 6781665"/>
                  <a:gd name="connsiteY5" fmla="*/ 1800810 h 2696799"/>
                  <a:gd name="connsiteX6" fmla="*/ 4019548 w 6781665"/>
                  <a:gd name="connsiteY6" fmla="*/ 1153109 h 2696799"/>
                  <a:gd name="connsiteX7" fmla="*/ 6134098 w 6781665"/>
                  <a:gd name="connsiteY7" fmla="*/ 333959 h 2696799"/>
                  <a:gd name="connsiteX8" fmla="*/ 6581774 w 6781665"/>
                  <a:gd name="connsiteY8" fmla="*/ 829259 h 2696799"/>
                  <a:gd name="connsiteX9" fmla="*/ 3324224 w 6781665"/>
                  <a:gd name="connsiteY9" fmla="*/ 2619959 h 2696799"/>
                  <a:gd name="connsiteX10" fmla="*/ 1400174 w 6781665"/>
                  <a:gd name="connsiteY10" fmla="*/ 2267534 h 2696799"/>
                  <a:gd name="connsiteX11" fmla="*/ 0 w 6781665"/>
                  <a:gd name="connsiteY11" fmla="*/ 1867485 h 2696799"/>
                  <a:gd name="connsiteX12" fmla="*/ 28575 w 6781665"/>
                  <a:gd name="connsiteY12" fmla="*/ 229185 h 2696799"/>
                  <a:gd name="connsiteX0" fmla="*/ 28575 w 6781665"/>
                  <a:gd name="connsiteY0" fmla="*/ 229185 h 2696799"/>
                  <a:gd name="connsiteX1" fmla="*/ 1123950 w 6781665"/>
                  <a:gd name="connsiteY1" fmla="*/ 584 h 2696799"/>
                  <a:gd name="connsiteX2" fmla="*/ 3867150 w 6781665"/>
                  <a:gd name="connsiteY2" fmla="*/ 1172160 h 2696799"/>
                  <a:gd name="connsiteX3" fmla="*/ 2886075 w 6781665"/>
                  <a:gd name="connsiteY3" fmla="*/ 1610310 h 2696799"/>
                  <a:gd name="connsiteX4" fmla="*/ 1962149 w 6781665"/>
                  <a:gd name="connsiteY4" fmla="*/ 1362660 h 2696799"/>
                  <a:gd name="connsiteX5" fmla="*/ 3600449 w 6781665"/>
                  <a:gd name="connsiteY5" fmla="*/ 1800810 h 2696799"/>
                  <a:gd name="connsiteX6" fmla="*/ 4019548 w 6781665"/>
                  <a:gd name="connsiteY6" fmla="*/ 1153109 h 2696799"/>
                  <a:gd name="connsiteX7" fmla="*/ 6134098 w 6781665"/>
                  <a:gd name="connsiteY7" fmla="*/ 333959 h 2696799"/>
                  <a:gd name="connsiteX8" fmla="*/ 6581774 w 6781665"/>
                  <a:gd name="connsiteY8" fmla="*/ 829259 h 2696799"/>
                  <a:gd name="connsiteX9" fmla="*/ 3324224 w 6781665"/>
                  <a:gd name="connsiteY9" fmla="*/ 2619959 h 2696799"/>
                  <a:gd name="connsiteX10" fmla="*/ 1400174 w 6781665"/>
                  <a:gd name="connsiteY10" fmla="*/ 2267534 h 2696799"/>
                  <a:gd name="connsiteX11" fmla="*/ 0 w 6781665"/>
                  <a:gd name="connsiteY11" fmla="*/ 1867485 h 2696799"/>
                  <a:gd name="connsiteX12" fmla="*/ 28575 w 6781665"/>
                  <a:gd name="connsiteY12" fmla="*/ 229185 h 2696799"/>
                  <a:gd name="connsiteX0" fmla="*/ 28575 w 6781665"/>
                  <a:gd name="connsiteY0" fmla="*/ 229185 h 2696799"/>
                  <a:gd name="connsiteX1" fmla="*/ 1123950 w 6781665"/>
                  <a:gd name="connsiteY1" fmla="*/ 584 h 2696799"/>
                  <a:gd name="connsiteX2" fmla="*/ 3867150 w 6781665"/>
                  <a:gd name="connsiteY2" fmla="*/ 1172160 h 2696799"/>
                  <a:gd name="connsiteX3" fmla="*/ 2886075 w 6781665"/>
                  <a:gd name="connsiteY3" fmla="*/ 1610310 h 2696799"/>
                  <a:gd name="connsiteX4" fmla="*/ 1962149 w 6781665"/>
                  <a:gd name="connsiteY4" fmla="*/ 1362660 h 2696799"/>
                  <a:gd name="connsiteX5" fmla="*/ 3600449 w 6781665"/>
                  <a:gd name="connsiteY5" fmla="*/ 1800810 h 2696799"/>
                  <a:gd name="connsiteX6" fmla="*/ 4019548 w 6781665"/>
                  <a:gd name="connsiteY6" fmla="*/ 1153109 h 2696799"/>
                  <a:gd name="connsiteX7" fmla="*/ 6134098 w 6781665"/>
                  <a:gd name="connsiteY7" fmla="*/ 333959 h 2696799"/>
                  <a:gd name="connsiteX8" fmla="*/ 6581774 w 6781665"/>
                  <a:gd name="connsiteY8" fmla="*/ 829259 h 2696799"/>
                  <a:gd name="connsiteX9" fmla="*/ 3324224 w 6781665"/>
                  <a:gd name="connsiteY9" fmla="*/ 2619959 h 2696799"/>
                  <a:gd name="connsiteX10" fmla="*/ 1400174 w 6781665"/>
                  <a:gd name="connsiteY10" fmla="*/ 2267534 h 2696799"/>
                  <a:gd name="connsiteX11" fmla="*/ 0 w 6781665"/>
                  <a:gd name="connsiteY11" fmla="*/ 1867485 h 2696799"/>
                  <a:gd name="connsiteX12" fmla="*/ 28575 w 6781665"/>
                  <a:gd name="connsiteY12" fmla="*/ 229185 h 269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1665" h="2696799">
                    <a:moveTo>
                      <a:pt x="28575" y="229185"/>
                    </a:moveTo>
                    <a:cubicBezTo>
                      <a:pt x="531813" y="241885"/>
                      <a:pt x="642937" y="51384"/>
                      <a:pt x="1123950" y="584"/>
                    </a:cubicBezTo>
                    <a:cubicBezTo>
                      <a:pt x="1871663" y="-21641"/>
                      <a:pt x="3225800" y="594310"/>
                      <a:pt x="3867150" y="1172160"/>
                    </a:cubicBezTo>
                    <a:cubicBezTo>
                      <a:pt x="4121150" y="1489660"/>
                      <a:pt x="3765550" y="1759535"/>
                      <a:pt x="2886075" y="1610310"/>
                    </a:cubicBezTo>
                    <a:cubicBezTo>
                      <a:pt x="2552700" y="1540460"/>
                      <a:pt x="2295524" y="1442035"/>
                      <a:pt x="1962149" y="1362660"/>
                    </a:cubicBezTo>
                    <a:cubicBezTo>
                      <a:pt x="2393949" y="1734135"/>
                      <a:pt x="3187699" y="1791285"/>
                      <a:pt x="3600449" y="1800810"/>
                    </a:cubicBezTo>
                    <a:cubicBezTo>
                      <a:pt x="3889374" y="1794460"/>
                      <a:pt x="4254498" y="1549984"/>
                      <a:pt x="4019548" y="1153109"/>
                    </a:cubicBezTo>
                    <a:lnTo>
                      <a:pt x="6134098" y="333959"/>
                    </a:lnTo>
                    <a:cubicBezTo>
                      <a:pt x="6791323" y="83134"/>
                      <a:pt x="6962774" y="537159"/>
                      <a:pt x="6581774" y="829259"/>
                    </a:cubicBezTo>
                    <a:cubicBezTo>
                      <a:pt x="5219699" y="1784934"/>
                      <a:pt x="4200524" y="2283409"/>
                      <a:pt x="3324224" y="2619959"/>
                    </a:cubicBezTo>
                    <a:cubicBezTo>
                      <a:pt x="2717799" y="2858084"/>
                      <a:pt x="1701799" y="2486609"/>
                      <a:pt x="1400174" y="2267534"/>
                    </a:cubicBezTo>
                    <a:cubicBezTo>
                      <a:pt x="812799" y="1886534"/>
                      <a:pt x="454025" y="1857960"/>
                      <a:pt x="0" y="1867485"/>
                    </a:cubicBezTo>
                    <a:lnTo>
                      <a:pt x="28575" y="22918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12" name="Picture 7" descr="D:\Ajaykumar\Projects\B2B\Capability\Data_capability-June2018\briefcase.png">
              <a:extLst>
                <a:ext uri="{FF2B5EF4-FFF2-40B4-BE49-F238E27FC236}">
                  <a16:creationId xmlns:a16="http://schemas.microsoft.com/office/drawing/2014/main" id="{C7C56A51-E77E-78CB-EC64-1FE01DA95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942" y="5906372"/>
              <a:ext cx="488725" cy="4887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F728A202-72CF-4268-2104-A576274F732A}"/>
              </a:ext>
            </a:extLst>
          </p:cNvPr>
          <p:cNvGrpSpPr/>
          <p:nvPr/>
        </p:nvGrpSpPr>
        <p:grpSpPr>
          <a:xfrm>
            <a:off x="6567736" y="1456159"/>
            <a:ext cx="4506417" cy="4501850"/>
            <a:chOff x="6567736" y="1456159"/>
            <a:chExt cx="4506417" cy="4501850"/>
          </a:xfrm>
        </p:grpSpPr>
        <p:pic>
          <p:nvPicPr>
            <p:cNvPr id="2" name="Picture 2" descr="D:\Ajaykumar\Projects\B2B\Capability\Data_capability-June2018\circle-data.png">
              <a:extLst>
                <a:ext uri="{FF2B5EF4-FFF2-40B4-BE49-F238E27FC236}">
                  <a16:creationId xmlns:a16="http://schemas.microsoft.com/office/drawing/2014/main" id="{003EF88F-CE79-3B72-EF58-1E425BE7AAC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7736" y="1456159"/>
              <a:ext cx="4506417" cy="4501850"/>
            </a:xfrm>
            <a:prstGeom prst="rect">
              <a:avLst/>
            </a:prstGeom>
            <a:noFill/>
            <a:extLst>
              <a:ext uri="{909E8E84-426E-40DD-AFC4-6F175D3DCCD1}">
                <a14:hiddenFill xmlns:a14="http://schemas.microsoft.com/office/drawing/2010/main">
                  <a:solidFill>
                    <a:srgbClr val="FFFFFF"/>
                  </a:solidFill>
                </a14:hiddenFill>
              </a:ext>
            </a:extLst>
          </p:spPr>
        </p:pic>
        <p:sp>
          <p:nvSpPr>
            <p:cNvPr id="201" name="TextBox 200">
              <a:extLst>
                <a:ext uri="{FF2B5EF4-FFF2-40B4-BE49-F238E27FC236}">
                  <a16:creationId xmlns:a16="http://schemas.microsoft.com/office/drawing/2014/main" id="{C0C04F86-AEB4-82A4-8D5A-E7C4F14B7AC7}"/>
                </a:ext>
              </a:extLst>
            </p:cNvPr>
            <p:cNvSpPr txBox="1"/>
            <p:nvPr>
              <p:custDataLst>
                <p:tags r:id="rId1"/>
              </p:custDataLst>
            </p:nvPr>
          </p:nvSpPr>
          <p:spPr>
            <a:xfrm>
              <a:off x="7696429" y="3467629"/>
              <a:ext cx="2249031" cy="523220"/>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1400" dirty="0">
                  <a:solidFill>
                    <a:schemeClr val="tx2">
                      <a:lumMod val="75000"/>
                      <a:lumOff val="25000"/>
                    </a:schemeClr>
                  </a:solidFill>
                  <a:latin typeface="Montserrat" panose="00000500000000000000" pitchFamily="2" charset="0"/>
                </a:rPr>
                <a:t>CORE COMPETENCIES</a:t>
              </a:r>
            </a:p>
          </p:txBody>
        </p:sp>
      </p:grpSp>
    </p:spTree>
    <p:extLst>
      <p:ext uri="{BB962C8B-B14F-4D97-AF65-F5344CB8AC3E}">
        <p14:creationId xmlns:p14="http://schemas.microsoft.com/office/powerpoint/2010/main" val="18647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1C402-1061-C006-6F0B-C9C7FBC0A29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883AA4-22A3-F0C3-40D4-033310469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28688085-F4BE-E822-1ADD-40691E005BF7}"/>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11A6B"/>
                </a:solidFill>
                <a:latin typeface="Montserrat" panose="00000500000000000000" pitchFamily="2" charset="0"/>
              </a:rPr>
              <a:t>CUSTOMIZED WHITE LABEL SOLUTIONS</a:t>
            </a:r>
          </a:p>
        </p:txBody>
      </p:sp>
      <p:grpSp>
        <p:nvGrpSpPr>
          <p:cNvPr id="2" name="Group 1">
            <a:extLst>
              <a:ext uri="{FF2B5EF4-FFF2-40B4-BE49-F238E27FC236}">
                <a16:creationId xmlns:a16="http://schemas.microsoft.com/office/drawing/2014/main" id="{84EFFB75-52FF-BB4C-1682-7962F3179986}"/>
              </a:ext>
            </a:extLst>
          </p:cNvPr>
          <p:cNvGrpSpPr/>
          <p:nvPr/>
        </p:nvGrpSpPr>
        <p:grpSpPr>
          <a:xfrm>
            <a:off x="274185" y="1111966"/>
            <a:ext cx="11643630" cy="4787409"/>
            <a:chOff x="391446" y="1354469"/>
            <a:chExt cx="11643630" cy="4787409"/>
          </a:xfrm>
        </p:grpSpPr>
        <p:sp>
          <p:nvSpPr>
            <p:cNvPr id="107" name="Rectangle 106">
              <a:extLst>
                <a:ext uri="{FF2B5EF4-FFF2-40B4-BE49-F238E27FC236}">
                  <a16:creationId xmlns:a16="http://schemas.microsoft.com/office/drawing/2014/main" id="{4BBBEA92-27F3-CE61-77F2-85FF33F8061D}"/>
                </a:ext>
              </a:extLst>
            </p:cNvPr>
            <p:cNvSpPr/>
            <p:nvPr/>
          </p:nvSpPr>
          <p:spPr>
            <a:xfrm>
              <a:off x="608871" y="1354469"/>
              <a:ext cx="4425842" cy="1600438"/>
            </a:xfrm>
            <a:prstGeom prst="rect">
              <a:avLst/>
            </a:prstGeom>
          </p:spPr>
          <p:txBody>
            <a:bodyPr wrap="square">
              <a:spAutoFit/>
            </a:bodyPr>
            <a:lstStyle/>
            <a:p>
              <a:pPr algn="just"/>
              <a:r>
                <a:rPr lang="en-US" sz="1400" dirty="0">
                  <a:solidFill>
                    <a:schemeClr val="tx1">
                      <a:lumMod val="95000"/>
                      <a:lumOff val="5000"/>
                    </a:schemeClr>
                  </a:solidFill>
                  <a:latin typeface="Montserrat" panose="00000500000000000000" pitchFamily="2" charset="0"/>
                  <a:cs typeface="Helvetica" panose="020B0604020202020204" pitchFamily="34" charset="0"/>
                </a:rPr>
                <a:t>Our integrated suite of highly adaptable White Label tools enabled the top technology, physicians, dentists' platforms to get complete customization in terms of branding, marketing, SEO, Email Campaigns. Our white-label solution eliminated the need to spend money and time on R&amp;D, testing, and engineering.</a:t>
              </a:r>
            </a:p>
          </p:txBody>
        </p:sp>
        <p:sp>
          <p:nvSpPr>
            <p:cNvPr id="108" name="Rectangle 107">
              <a:extLst>
                <a:ext uri="{FF2B5EF4-FFF2-40B4-BE49-F238E27FC236}">
                  <a16:creationId xmlns:a16="http://schemas.microsoft.com/office/drawing/2014/main" id="{C015DA54-4325-7F7F-7A15-6D28CED06382}"/>
                </a:ext>
              </a:extLst>
            </p:cNvPr>
            <p:cNvSpPr/>
            <p:nvPr/>
          </p:nvSpPr>
          <p:spPr>
            <a:xfrm>
              <a:off x="5036573" y="4081252"/>
              <a:ext cx="6998503" cy="338554"/>
            </a:xfrm>
            <a:prstGeom prst="rect">
              <a:avLst/>
            </a:prstGeom>
          </p:spPr>
          <p:txBody>
            <a:bodyPr wrap="square">
              <a:spAutoFit/>
            </a:bodyPr>
            <a:lstStyle/>
            <a:p>
              <a:r>
                <a:rPr lang="en-US" sz="1600" dirty="0">
                  <a:solidFill>
                    <a:srgbClr val="C21071"/>
                  </a:solidFill>
                  <a:effectLst>
                    <a:outerShdw blurRad="38100" dist="38100" dir="2700000" algn="tl">
                      <a:srgbClr val="000000">
                        <a:alpha val="43137"/>
                      </a:srgbClr>
                    </a:outerShdw>
                  </a:effectLst>
                  <a:latin typeface="Montserrat" panose="00000500000000000000" pitchFamily="2" charset="0"/>
                  <a:ea typeface="Open Sans" panose="020B0606030504020204" pitchFamily="34" charset="0"/>
                  <a:cs typeface="Open Sans" panose="020B0606030504020204" pitchFamily="34" charset="0"/>
                </a:rPr>
                <a:t>Let consumers find your business instead of your competitors</a:t>
              </a:r>
            </a:p>
          </p:txBody>
        </p:sp>
        <p:sp>
          <p:nvSpPr>
            <p:cNvPr id="109" name="Rectangle 108">
              <a:extLst>
                <a:ext uri="{FF2B5EF4-FFF2-40B4-BE49-F238E27FC236}">
                  <a16:creationId xmlns:a16="http://schemas.microsoft.com/office/drawing/2014/main" id="{92928129-8AC9-582B-54A0-C08E41E06E6D}"/>
                </a:ext>
              </a:extLst>
            </p:cNvPr>
            <p:cNvSpPr/>
            <p:nvPr/>
          </p:nvSpPr>
          <p:spPr>
            <a:xfrm>
              <a:off x="5109110" y="4541440"/>
              <a:ext cx="6329050" cy="1600438"/>
            </a:xfrm>
            <a:prstGeom prst="rect">
              <a:avLst/>
            </a:prstGeom>
          </p:spPr>
          <p:txBody>
            <a:bodyPr wrap="square">
              <a:spAutoFit/>
            </a:bodyPr>
            <a:lstStyle/>
            <a:p>
              <a:pPr marL="285750" indent="-285750" algn="just">
                <a:buClr>
                  <a:srgbClr val="C21071"/>
                </a:buClr>
                <a:buFont typeface="Wingdings" panose="05000000000000000000" pitchFamily="2" charset="2"/>
                <a:buChar char="§"/>
              </a:pPr>
              <a:r>
                <a:rPr lang="en-US" sz="1400" dirty="0">
                  <a:solidFill>
                    <a:schemeClr val="tx1">
                      <a:lumMod val="95000"/>
                      <a:lumOff val="5000"/>
                    </a:schemeClr>
                  </a:solidFill>
                  <a:latin typeface="Montserrat" panose="00000500000000000000" pitchFamily="2" charset="0"/>
                  <a:cs typeface="Helvetica" panose="020B0604020202020204" pitchFamily="34" charset="0"/>
                </a:rPr>
                <a:t>No investment/licensing permission needed for new technology</a:t>
              </a:r>
            </a:p>
            <a:p>
              <a:pPr marL="285750" indent="-285750" algn="just">
                <a:buClr>
                  <a:srgbClr val="C21071"/>
                </a:buClr>
                <a:buFont typeface="Wingdings" panose="05000000000000000000" pitchFamily="2" charset="2"/>
                <a:buChar char="§"/>
              </a:pPr>
              <a:r>
                <a:rPr lang="en-US" sz="1400" dirty="0">
                  <a:solidFill>
                    <a:schemeClr val="tx1">
                      <a:lumMod val="95000"/>
                      <a:lumOff val="5000"/>
                    </a:schemeClr>
                  </a:solidFill>
                  <a:latin typeface="Montserrat" panose="00000500000000000000" pitchFamily="2" charset="0"/>
                  <a:cs typeface="Helvetica" panose="020B0604020202020204" pitchFamily="34" charset="0"/>
                </a:rPr>
                <a:t>Ready-made &amp; customized solutions connected to the partner networks</a:t>
              </a:r>
            </a:p>
            <a:p>
              <a:pPr marL="285750" indent="-285750" algn="just">
                <a:buClr>
                  <a:srgbClr val="C21071"/>
                </a:buClr>
                <a:buFont typeface="Wingdings" panose="05000000000000000000" pitchFamily="2" charset="2"/>
                <a:buChar char="§"/>
              </a:pPr>
              <a:r>
                <a:rPr lang="en-US" sz="1400" dirty="0">
                  <a:solidFill>
                    <a:schemeClr val="tx1">
                      <a:lumMod val="95000"/>
                      <a:lumOff val="5000"/>
                    </a:schemeClr>
                  </a:solidFill>
                  <a:latin typeface="Montserrat" panose="00000500000000000000" pitchFamily="2" charset="0"/>
                  <a:cs typeface="Helvetica" panose="020B0604020202020204" pitchFamily="34" charset="0"/>
                </a:rPr>
                <a:t>100% adaptability to future transformation</a:t>
              </a:r>
            </a:p>
            <a:p>
              <a:pPr marL="285750" indent="-285750" algn="just">
                <a:buClr>
                  <a:srgbClr val="C21071"/>
                </a:buClr>
                <a:buFont typeface="Wingdings" panose="05000000000000000000" pitchFamily="2" charset="2"/>
                <a:buChar char="§"/>
              </a:pPr>
              <a:r>
                <a:rPr lang="en-US" sz="1400" dirty="0">
                  <a:solidFill>
                    <a:schemeClr val="tx1">
                      <a:lumMod val="95000"/>
                      <a:lumOff val="5000"/>
                    </a:schemeClr>
                  </a:solidFill>
                  <a:latin typeface="Montserrat" panose="00000500000000000000" pitchFamily="2" charset="0"/>
                  <a:cs typeface="Helvetica" panose="020B0604020202020204" pitchFamily="34" charset="0"/>
                </a:rPr>
                <a:t>Ready-to-market platform installation</a:t>
              </a:r>
            </a:p>
            <a:p>
              <a:pPr marL="285750" indent="-285750" algn="just">
                <a:buClr>
                  <a:srgbClr val="C21071"/>
                </a:buClr>
                <a:buFont typeface="Wingdings" panose="05000000000000000000" pitchFamily="2" charset="2"/>
                <a:buChar char="§"/>
              </a:pPr>
              <a:r>
                <a:rPr lang="en-US" sz="1400" dirty="0">
                  <a:solidFill>
                    <a:schemeClr val="tx1">
                      <a:lumMod val="95000"/>
                      <a:lumOff val="5000"/>
                    </a:schemeClr>
                  </a:solidFill>
                  <a:latin typeface="Montserrat" panose="00000500000000000000" pitchFamily="2" charset="0"/>
                  <a:cs typeface="Helvetica" panose="020B0604020202020204" pitchFamily="34" charset="0"/>
                </a:rPr>
                <a:t>Guaranteed High Conversion Rates</a:t>
              </a:r>
            </a:p>
            <a:p>
              <a:pPr marL="285750" indent="-285750" algn="just">
                <a:buClr>
                  <a:srgbClr val="C21071"/>
                </a:buClr>
                <a:buFont typeface="Wingdings" panose="05000000000000000000" pitchFamily="2" charset="2"/>
                <a:buChar char="§"/>
              </a:pPr>
              <a:r>
                <a:rPr lang="en-US" sz="1400" dirty="0">
                  <a:solidFill>
                    <a:schemeClr val="tx1">
                      <a:lumMod val="95000"/>
                      <a:lumOff val="5000"/>
                    </a:schemeClr>
                  </a:solidFill>
                  <a:latin typeface="Montserrat" panose="00000500000000000000" pitchFamily="2" charset="0"/>
                  <a:cs typeface="Helvetica" panose="020B0604020202020204" pitchFamily="34" charset="0"/>
                </a:rPr>
                <a:t>Continue what you do best &amp; stick to our tailor-made solutions</a:t>
              </a:r>
            </a:p>
          </p:txBody>
        </p:sp>
        <p:pic>
          <p:nvPicPr>
            <p:cNvPr id="110" name="Picture 4" descr="White Label Data Platform | White Label Solutions | Lake B2B">
              <a:extLst>
                <a:ext uri="{FF2B5EF4-FFF2-40B4-BE49-F238E27FC236}">
                  <a16:creationId xmlns:a16="http://schemas.microsoft.com/office/drawing/2014/main" id="{21FB52CC-0AE0-6BCA-71D6-CCD7C83DE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46" y="3429000"/>
              <a:ext cx="4671095" cy="2712878"/>
            </a:xfrm>
            <a:prstGeom prst="rect">
              <a:avLst/>
            </a:prstGeom>
            <a:noFill/>
            <a:extLst>
              <a:ext uri="{909E8E84-426E-40DD-AFC4-6F175D3DCCD1}">
                <a14:hiddenFill xmlns:a14="http://schemas.microsoft.com/office/drawing/2010/main">
                  <a:solidFill>
                    <a:srgbClr val="FFFFFF"/>
                  </a:solidFill>
                </a14:hiddenFill>
              </a:ext>
            </a:extLst>
          </p:spPr>
        </p:pic>
        <p:grpSp>
          <p:nvGrpSpPr>
            <p:cNvPr id="111" name="Group 110">
              <a:extLst>
                <a:ext uri="{FF2B5EF4-FFF2-40B4-BE49-F238E27FC236}">
                  <a16:creationId xmlns:a16="http://schemas.microsoft.com/office/drawing/2014/main" id="{5931751E-D018-9B1D-4813-5F5969E30419}"/>
                </a:ext>
              </a:extLst>
            </p:cNvPr>
            <p:cNvGrpSpPr/>
            <p:nvPr/>
          </p:nvGrpSpPr>
          <p:grpSpPr>
            <a:xfrm>
              <a:off x="5053623" y="1409237"/>
              <a:ext cx="6442581" cy="2455197"/>
              <a:chOff x="5147000" y="1363736"/>
              <a:chExt cx="6442581" cy="2455197"/>
            </a:xfrm>
          </p:grpSpPr>
          <p:pic>
            <p:nvPicPr>
              <p:cNvPr id="112" name="Picture 111">
                <a:extLst>
                  <a:ext uri="{FF2B5EF4-FFF2-40B4-BE49-F238E27FC236}">
                    <a16:creationId xmlns:a16="http://schemas.microsoft.com/office/drawing/2014/main" id="{7CD14E00-3AF4-5E7C-30B4-5DA8FCB38754}"/>
                  </a:ext>
                </a:extLst>
              </p:cNvPr>
              <p:cNvPicPr>
                <a:picLocks noChangeAspect="1"/>
              </p:cNvPicPr>
              <p:nvPr/>
            </p:nvPicPr>
            <p:blipFill>
              <a:blip r:embed="rId4"/>
              <a:stretch>
                <a:fillRect/>
              </a:stretch>
            </p:blipFill>
            <p:spPr>
              <a:xfrm>
                <a:off x="5507469" y="2034385"/>
                <a:ext cx="5663045" cy="1143000"/>
              </a:xfrm>
              <a:prstGeom prst="rect">
                <a:avLst/>
              </a:prstGeom>
            </p:spPr>
          </p:pic>
          <p:sp>
            <p:nvSpPr>
              <p:cNvPr id="113" name="Rectangle: Rounded Corners 112">
                <a:extLst>
                  <a:ext uri="{FF2B5EF4-FFF2-40B4-BE49-F238E27FC236}">
                    <a16:creationId xmlns:a16="http://schemas.microsoft.com/office/drawing/2014/main" id="{3CCEE5DC-63CF-F471-7214-751A79BEE191}"/>
                  </a:ext>
                </a:extLst>
              </p:cNvPr>
              <p:cNvSpPr/>
              <p:nvPr/>
            </p:nvSpPr>
            <p:spPr>
              <a:xfrm>
                <a:off x="5147000" y="1370949"/>
                <a:ext cx="2023089" cy="680224"/>
              </a:xfrm>
              <a:prstGeom prst="roundRect">
                <a:avLst/>
              </a:prstGeom>
              <a:solidFill>
                <a:srgbClr val="6D08B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ontserrat" panose="00000500000000000000" pitchFamily="2" charset="0"/>
                  </a:rPr>
                  <a:t>LakeB2B </a:t>
                </a:r>
              </a:p>
              <a:p>
                <a:pPr algn="ctr"/>
                <a:r>
                  <a:rPr lang="en-US" sz="1200">
                    <a:latin typeface="Montserrat" panose="00000500000000000000" pitchFamily="2" charset="0"/>
                  </a:rPr>
                  <a:t>White Lable Solution Provider</a:t>
                </a:r>
              </a:p>
            </p:txBody>
          </p:sp>
          <p:sp>
            <p:nvSpPr>
              <p:cNvPr id="114" name="Rectangle: Rounded Corners 113">
                <a:extLst>
                  <a:ext uri="{FF2B5EF4-FFF2-40B4-BE49-F238E27FC236}">
                    <a16:creationId xmlns:a16="http://schemas.microsoft.com/office/drawing/2014/main" id="{5AFAE3D1-B4B1-C21B-92F3-8E60A3BF1BC7}"/>
                  </a:ext>
                </a:extLst>
              </p:cNvPr>
              <p:cNvSpPr/>
              <p:nvPr/>
            </p:nvSpPr>
            <p:spPr>
              <a:xfrm>
                <a:off x="7355468" y="1363736"/>
                <a:ext cx="2023089" cy="680224"/>
              </a:xfrm>
              <a:prstGeom prst="roundRect">
                <a:avLst/>
              </a:prstGeom>
              <a:solidFill>
                <a:srgbClr val="C2107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ontserrat" panose="00000500000000000000" pitchFamily="2" charset="0"/>
                  </a:rPr>
                  <a:t>RESELLER</a:t>
                </a:r>
              </a:p>
              <a:p>
                <a:pPr algn="ctr"/>
                <a:r>
                  <a:rPr lang="en-US" sz="1200">
                    <a:latin typeface="Montserrat" panose="00000500000000000000" pitchFamily="2" charset="0"/>
                  </a:rPr>
                  <a:t>Agency or Saas </a:t>
                </a:r>
              </a:p>
              <a:p>
                <a:pPr algn="ctr"/>
                <a:r>
                  <a:rPr lang="en-US" sz="1200">
                    <a:latin typeface="Montserrat" panose="00000500000000000000" pitchFamily="2" charset="0"/>
                  </a:rPr>
                  <a:t>Provider</a:t>
                </a:r>
              </a:p>
            </p:txBody>
          </p:sp>
          <p:sp>
            <p:nvSpPr>
              <p:cNvPr id="115" name="Rectangle: Rounded Corners 114">
                <a:extLst>
                  <a:ext uri="{FF2B5EF4-FFF2-40B4-BE49-F238E27FC236}">
                    <a16:creationId xmlns:a16="http://schemas.microsoft.com/office/drawing/2014/main" id="{3F8D823B-17B2-F8EF-D188-66018F6576A4}"/>
                  </a:ext>
                </a:extLst>
              </p:cNvPr>
              <p:cNvSpPr/>
              <p:nvPr/>
            </p:nvSpPr>
            <p:spPr>
              <a:xfrm>
                <a:off x="9566492" y="1370949"/>
                <a:ext cx="2023089" cy="680224"/>
              </a:xfrm>
              <a:prstGeom prst="roundRect">
                <a:avLst/>
              </a:prstGeom>
              <a:solidFill>
                <a:srgbClr val="E8033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ontserrat" panose="00000500000000000000" pitchFamily="2" charset="0"/>
                  </a:rPr>
                  <a:t>END USER</a:t>
                </a:r>
              </a:p>
              <a:p>
                <a:pPr algn="ctr"/>
                <a:r>
                  <a:rPr lang="en-US" sz="1200">
                    <a:latin typeface="Montserrat" panose="00000500000000000000" pitchFamily="2" charset="0"/>
                  </a:rPr>
                  <a:t>Business or </a:t>
                </a:r>
              </a:p>
              <a:p>
                <a:pPr algn="ctr"/>
                <a:r>
                  <a:rPr lang="en-US" sz="1200">
                    <a:latin typeface="Montserrat" panose="00000500000000000000" pitchFamily="2" charset="0"/>
                  </a:rPr>
                  <a:t>Individual</a:t>
                </a:r>
              </a:p>
            </p:txBody>
          </p:sp>
          <p:sp>
            <p:nvSpPr>
              <p:cNvPr id="116" name="Rectangle: Rounded Corners 115">
                <a:extLst>
                  <a:ext uri="{FF2B5EF4-FFF2-40B4-BE49-F238E27FC236}">
                    <a16:creationId xmlns:a16="http://schemas.microsoft.com/office/drawing/2014/main" id="{FA096EFC-DE37-877D-B708-35B3BE1351F2}"/>
                  </a:ext>
                </a:extLst>
              </p:cNvPr>
              <p:cNvSpPr/>
              <p:nvPr/>
            </p:nvSpPr>
            <p:spPr>
              <a:xfrm>
                <a:off x="5747213" y="3138709"/>
                <a:ext cx="2023089" cy="680224"/>
              </a:xfrm>
              <a:prstGeom prst="roundRect">
                <a:avLst/>
              </a:prstGeom>
              <a:solidFill>
                <a:srgbClr val="6D08B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ontserrat" panose="00000500000000000000" pitchFamily="2" charset="0"/>
                  </a:rPr>
                  <a:t>RESELLER</a:t>
                </a:r>
                <a:r>
                  <a:rPr lang="en-US" sz="1200">
                    <a:latin typeface="Montserrat" panose="00000500000000000000" pitchFamily="2" charset="0"/>
                  </a:rPr>
                  <a:t> will sell solution under their brand or logo</a:t>
                </a:r>
              </a:p>
            </p:txBody>
          </p:sp>
          <p:sp>
            <p:nvSpPr>
              <p:cNvPr id="117" name="Rectangle: Rounded Corners 116">
                <a:extLst>
                  <a:ext uri="{FF2B5EF4-FFF2-40B4-BE49-F238E27FC236}">
                    <a16:creationId xmlns:a16="http://schemas.microsoft.com/office/drawing/2014/main" id="{1E32DCDA-BF3D-9ECE-C0F5-224DF038820C}"/>
                  </a:ext>
                </a:extLst>
              </p:cNvPr>
              <p:cNvSpPr/>
              <p:nvPr/>
            </p:nvSpPr>
            <p:spPr>
              <a:xfrm>
                <a:off x="9031142" y="3138709"/>
                <a:ext cx="2023089" cy="680224"/>
              </a:xfrm>
              <a:prstGeom prst="roundRect">
                <a:avLst/>
              </a:prstGeom>
              <a:solidFill>
                <a:srgbClr val="6D08B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ontserrat" panose="00000500000000000000" pitchFamily="2" charset="0"/>
                  </a:rPr>
                  <a:t>END USER </a:t>
                </a:r>
                <a:r>
                  <a:rPr lang="en-US" sz="1200">
                    <a:latin typeface="Montserrat" panose="00000500000000000000" pitchFamily="2" charset="0"/>
                  </a:rPr>
                  <a:t>buyes or subscribes to solution from </a:t>
                </a:r>
                <a:r>
                  <a:rPr lang="en-US" sz="1200" b="1">
                    <a:latin typeface="Montserrat" panose="00000500000000000000" pitchFamily="2" charset="0"/>
                  </a:rPr>
                  <a:t>RESELLER</a:t>
                </a:r>
              </a:p>
            </p:txBody>
          </p:sp>
        </p:grpSp>
      </p:grpSp>
    </p:spTree>
    <p:extLst>
      <p:ext uri="{BB962C8B-B14F-4D97-AF65-F5344CB8AC3E}">
        <p14:creationId xmlns:p14="http://schemas.microsoft.com/office/powerpoint/2010/main" val="39946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26370-26C3-BC2C-DAD2-BD10BCB4993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15CC4D8-C4B9-84E0-6EFC-D302DAE2E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1C84AE77-F1FF-669C-18D8-64A0D439C5AB}"/>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11A6B"/>
                </a:solidFill>
                <a:latin typeface="Montserrat" panose="00000500000000000000" pitchFamily="2" charset="0"/>
              </a:rPr>
              <a:t>TAM – TOTAL ADDRESSABLE MARKET</a:t>
            </a:r>
          </a:p>
        </p:txBody>
      </p:sp>
      <p:grpSp>
        <p:nvGrpSpPr>
          <p:cNvPr id="13" name="Group 12">
            <a:extLst>
              <a:ext uri="{FF2B5EF4-FFF2-40B4-BE49-F238E27FC236}">
                <a16:creationId xmlns:a16="http://schemas.microsoft.com/office/drawing/2014/main" id="{A0254E78-006C-4B39-2D62-4B9CC8277F9E}"/>
              </a:ext>
            </a:extLst>
          </p:cNvPr>
          <p:cNvGrpSpPr/>
          <p:nvPr/>
        </p:nvGrpSpPr>
        <p:grpSpPr>
          <a:xfrm>
            <a:off x="518786" y="980490"/>
            <a:ext cx="11345266" cy="5028928"/>
            <a:chOff x="518786" y="980490"/>
            <a:chExt cx="11345266" cy="5028928"/>
          </a:xfrm>
        </p:grpSpPr>
        <p:sp>
          <p:nvSpPr>
            <p:cNvPr id="2" name="Rectangle 1">
              <a:extLst>
                <a:ext uri="{FF2B5EF4-FFF2-40B4-BE49-F238E27FC236}">
                  <a16:creationId xmlns:a16="http://schemas.microsoft.com/office/drawing/2014/main" id="{157034F1-C9A4-638D-3D48-5C86FE6E5F10}"/>
                </a:ext>
              </a:extLst>
            </p:cNvPr>
            <p:cNvSpPr/>
            <p:nvPr/>
          </p:nvSpPr>
          <p:spPr>
            <a:xfrm>
              <a:off x="518786" y="992660"/>
              <a:ext cx="7782656" cy="50167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b="1" dirty="0">
                  <a:solidFill>
                    <a:srgbClr val="C21071"/>
                  </a:solidFill>
                  <a:latin typeface="Montserrat" panose="00000500000000000000" pitchFamily="2" charset="0"/>
                  <a:cs typeface="Arial" panose="020B0604020202020204" pitchFamily="34" charset="0"/>
                </a:rPr>
                <a:t>Total Addressable Market (TAM)</a:t>
              </a:r>
              <a:r>
                <a:rPr lang="en-US" sz="1600" dirty="0">
                  <a:solidFill>
                    <a:srgbClr val="C21071"/>
                  </a:solidFill>
                  <a:latin typeface="Montserrat" panose="00000500000000000000" pitchFamily="2" charset="0"/>
                  <a:cs typeface="Arial" panose="020B0604020202020204" pitchFamily="34" charset="0"/>
                </a:rPr>
                <a:t> </a:t>
              </a:r>
              <a:r>
                <a:rPr lang="en-US" sz="1600" dirty="0">
                  <a:solidFill>
                    <a:schemeClr val="tx1">
                      <a:lumMod val="95000"/>
                      <a:lumOff val="5000"/>
                    </a:schemeClr>
                  </a:solidFill>
                  <a:latin typeface="Montserrat" panose="00000500000000000000" pitchFamily="2" charset="0"/>
                  <a:cs typeface="Arial" panose="020B0604020202020204" pitchFamily="34" charset="0"/>
                </a:rPr>
                <a:t>refers to the total market demand for a product or service. The TAM analysis helps to identify the maximum revenue potential of the specific offering across a particular market segment. It helps companies to align &amp; priorities their product &amp; marketing strategy based on the market potential. It is calculated by arriving at the Average revenue per user (ARPU) multiplied by the number of potential customers across a specific market segment. Additionally, when the TAM score is assessed alongside intent data, it helps you identify high value targets based on their purchase traits &amp; behavior patterns.</a:t>
              </a:r>
            </a:p>
            <a:p>
              <a:pPr algn="just"/>
              <a:endParaRPr lang="en-US" sz="1600" dirty="0">
                <a:solidFill>
                  <a:schemeClr val="tx1">
                    <a:lumMod val="95000"/>
                    <a:lumOff val="5000"/>
                  </a:schemeClr>
                </a:solidFill>
                <a:latin typeface="Montserrat" panose="00000500000000000000" pitchFamily="2" charset="0"/>
                <a:cs typeface="Arial" panose="020B0604020202020204" pitchFamily="34" charset="0"/>
              </a:endParaRPr>
            </a:p>
            <a:p>
              <a:pPr algn="just"/>
              <a:endParaRPr lang="en-US" sz="1600" dirty="0">
                <a:solidFill>
                  <a:schemeClr val="tx1">
                    <a:lumMod val="95000"/>
                    <a:lumOff val="5000"/>
                  </a:schemeClr>
                </a:solidFill>
                <a:latin typeface="Montserrat" panose="00000500000000000000" pitchFamily="2" charset="0"/>
                <a:cs typeface="Arial" panose="020B0604020202020204" pitchFamily="34" charset="0"/>
              </a:endParaRPr>
            </a:p>
            <a:p>
              <a:pPr algn="just"/>
              <a:r>
                <a:rPr lang="en-US" sz="1600" dirty="0">
                  <a:solidFill>
                    <a:schemeClr val="tx1">
                      <a:lumMod val="95000"/>
                      <a:lumOff val="5000"/>
                    </a:schemeClr>
                  </a:solidFill>
                  <a:latin typeface="Montserrat" panose="00000500000000000000" pitchFamily="2" charset="0"/>
                  <a:cs typeface="Arial" panose="020B0604020202020204" pitchFamily="34" charset="0"/>
                </a:rPr>
                <a:t>Here's how it can boost your sales &amp; marketing efficiency to a whole new level</a:t>
              </a:r>
            </a:p>
            <a:p>
              <a:pPr algn="just"/>
              <a:endParaRPr lang="en-US" sz="1600" dirty="0">
                <a:solidFill>
                  <a:schemeClr val="tx1">
                    <a:lumMod val="95000"/>
                    <a:lumOff val="5000"/>
                  </a:schemeClr>
                </a:solidFill>
                <a:latin typeface="Montserrat" panose="00000500000000000000" pitchFamily="2" charset="0"/>
                <a:cs typeface="Arial" panose="020B0604020202020204" pitchFamily="34" charset="0"/>
              </a:endParaRPr>
            </a:p>
            <a:p>
              <a:pPr marL="171450" indent="-171450" algn="just">
                <a:buClr>
                  <a:srgbClr val="C21071"/>
                </a:buClr>
                <a:buFont typeface="Arial" panose="020B0604020202020204" pitchFamily="34" charset="0"/>
                <a:buChar char="•"/>
              </a:pPr>
              <a:r>
                <a:rPr lang="en-US" sz="1600" dirty="0">
                  <a:solidFill>
                    <a:schemeClr val="tx1">
                      <a:lumMod val="95000"/>
                      <a:lumOff val="5000"/>
                    </a:schemeClr>
                  </a:solidFill>
                  <a:latin typeface="Montserrat" panose="00000500000000000000" pitchFamily="2" charset="0"/>
                  <a:cs typeface="Arial" panose="020B0604020202020204" pitchFamily="34" charset="0"/>
                </a:rPr>
                <a:t>Customer Segmentation</a:t>
              </a:r>
            </a:p>
            <a:p>
              <a:pPr marL="171450" indent="-171450" algn="just">
                <a:buClr>
                  <a:srgbClr val="C21071"/>
                </a:buClr>
                <a:buFont typeface="Arial" panose="020B0604020202020204" pitchFamily="34" charset="0"/>
                <a:buChar char="•"/>
              </a:pPr>
              <a:r>
                <a:rPr lang="en-US" sz="1600" dirty="0">
                  <a:solidFill>
                    <a:schemeClr val="tx1">
                      <a:lumMod val="95000"/>
                      <a:lumOff val="5000"/>
                    </a:schemeClr>
                  </a:solidFill>
                  <a:latin typeface="Montserrat" panose="00000500000000000000" pitchFamily="2" charset="0"/>
                  <a:cs typeface="Arial" panose="020B0604020202020204" pitchFamily="34" charset="0"/>
                </a:rPr>
                <a:t>Personalize Communication</a:t>
              </a:r>
            </a:p>
            <a:p>
              <a:pPr marL="171450" indent="-171450" algn="just">
                <a:buClr>
                  <a:srgbClr val="C21071"/>
                </a:buClr>
                <a:buFont typeface="Arial" panose="020B0604020202020204" pitchFamily="34" charset="0"/>
                <a:buChar char="•"/>
              </a:pPr>
              <a:r>
                <a:rPr lang="en-US" sz="1600" dirty="0">
                  <a:solidFill>
                    <a:schemeClr val="tx1">
                      <a:lumMod val="95000"/>
                      <a:lumOff val="5000"/>
                    </a:schemeClr>
                  </a:solidFill>
                  <a:latin typeface="Montserrat" panose="00000500000000000000" pitchFamily="2" charset="0"/>
                  <a:cs typeface="Arial" panose="020B0604020202020204" pitchFamily="34" charset="0"/>
                </a:rPr>
                <a:t>Minimize Costs, Optimize Results</a:t>
              </a:r>
            </a:p>
            <a:p>
              <a:pPr marL="171450" indent="-171450" algn="just">
                <a:buClr>
                  <a:srgbClr val="C21071"/>
                </a:buClr>
                <a:buFont typeface="Arial" panose="020B0604020202020204" pitchFamily="34" charset="0"/>
                <a:buChar char="•"/>
              </a:pPr>
              <a:r>
                <a:rPr lang="en-US" sz="1600" dirty="0">
                  <a:solidFill>
                    <a:schemeClr val="tx1">
                      <a:lumMod val="95000"/>
                      <a:lumOff val="5000"/>
                    </a:schemeClr>
                  </a:solidFill>
                  <a:latin typeface="Montserrat" panose="00000500000000000000" pitchFamily="2" charset="0"/>
                  <a:cs typeface="Arial" panose="020B0604020202020204" pitchFamily="34" charset="0"/>
                </a:rPr>
                <a:t>Develop a Result-focused Marketing Strategy</a:t>
              </a:r>
            </a:p>
            <a:p>
              <a:pPr marL="171450" indent="-171450" algn="just">
                <a:buClr>
                  <a:srgbClr val="C21071"/>
                </a:buClr>
                <a:buFont typeface="Arial" panose="020B0604020202020204" pitchFamily="34" charset="0"/>
                <a:buChar char="•"/>
              </a:pPr>
              <a:r>
                <a:rPr lang="en-US" sz="1600" dirty="0">
                  <a:solidFill>
                    <a:schemeClr val="tx1">
                      <a:lumMod val="95000"/>
                      <a:lumOff val="5000"/>
                    </a:schemeClr>
                  </a:solidFill>
                  <a:latin typeface="Montserrat" panose="00000500000000000000" pitchFamily="2" charset="0"/>
                  <a:cs typeface="Arial" panose="020B0604020202020204" pitchFamily="34" charset="0"/>
                </a:rPr>
                <a:t>Increase Sales Efficiency</a:t>
              </a:r>
            </a:p>
            <a:p>
              <a:pPr marL="171450" indent="-171450" algn="just">
                <a:buClr>
                  <a:srgbClr val="C21071"/>
                </a:buClr>
                <a:buFont typeface="Arial" panose="020B0604020202020204" pitchFamily="34" charset="0"/>
                <a:buChar char="•"/>
              </a:pPr>
              <a:r>
                <a:rPr lang="en-US" sz="1600" dirty="0">
                  <a:solidFill>
                    <a:schemeClr val="tx1">
                      <a:lumMod val="95000"/>
                      <a:lumOff val="5000"/>
                    </a:schemeClr>
                  </a:solidFill>
                  <a:latin typeface="Montserrat" panose="00000500000000000000" pitchFamily="2" charset="0"/>
                  <a:cs typeface="Arial" panose="020B0604020202020204" pitchFamily="34" charset="0"/>
                </a:rPr>
                <a:t>Amplify Results with Account - Based Marketing</a:t>
              </a:r>
            </a:p>
          </p:txBody>
        </p:sp>
        <p:pic>
          <p:nvPicPr>
            <p:cNvPr id="4" name="Picture 3" descr="TAM Analysis">
              <a:extLst>
                <a:ext uri="{FF2B5EF4-FFF2-40B4-BE49-F238E27FC236}">
                  <a16:creationId xmlns:a16="http://schemas.microsoft.com/office/drawing/2014/main" id="{E2E1FE60-E4EA-137B-25E8-36C73EB4A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849" y="980490"/>
              <a:ext cx="2708739" cy="244851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FDC20548-26FB-1D24-F7BB-5555292CBD76}"/>
                </a:ext>
              </a:extLst>
            </p:cNvPr>
            <p:cNvGrpSpPr/>
            <p:nvPr/>
          </p:nvGrpSpPr>
          <p:grpSpPr>
            <a:xfrm>
              <a:off x="7746135" y="4459357"/>
              <a:ext cx="4117917" cy="1399977"/>
              <a:chOff x="7018002" y="4443418"/>
              <a:chExt cx="4117917" cy="1399977"/>
            </a:xfrm>
          </p:grpSpPr>
          <p:pic>
            <p:nvPicPr>
              <p:cNvPr id="5" name="Picture 4" descr="Assess Evaluate your Profit Potential">
                <a:extLst>
                  <a:ext uri="{FF2B5EF4-FFF2-40B4-BE49-F238E27FC236}">
                    <a16:creationId xmlns:a16="http://schemas.microsoft.com/office/drawing/2014/main" id="{8CFD834C-8E70-A6D5-A61F-23F275A9D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602" y="4457706"/>
                <a:ext cx="564545" cy="5322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nalyse Forecast Revenue Goals">
                <a:extLst>
                  <a:ext uri="{FF2B5EF4-FFF2-40B4-BE49-F238E27FC236}">
                    <a16:creationId xmlns:a16="http://schemas.microsoft.com/office/drawing/2014/main" id="{AF259D46-ED7C-96F2-B26F-33B5F4F48D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4173" y="4443418"/>
                <a:ext cx="564545" cy="5322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lign Take the Proactive Approach to Success">
                <a:extLst>
                  <a:ext uri="{FF2B5EF4-FFF2-40B4-BE49-F238E27FC236}">
                    <a16:creationId xmlns:a16="http://schemas.microsoft.com/office/drawing/2014/main" id="{1283480D-8C5D-3D10-04E7-A789C576EB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35081" y="4457706"/>
                <a:ext cx="564545" cy="5322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4A91632-1B2F-4674-3D96-CF3416A22E8A}"/>
                  </a:ext>
                </a:extLst>
              </p:cNvPr>
              <p:cNvSpPr/>
              <p:nvPr/>
            </p:nvSpPr>
            <p:spPr>
              <a:xfrm>
                <a:off x="7018002" y="5043176"/>
                <a:ext cx="1094501" cy="800219"/>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spcBef>
                    <a:spcPct val="0"/>
                  </a:spcBef>
                  <a:spcAft>
                    <a:spcPct val="0"/>
                  </a:spcAft>
                </a:pPr>
                <a:r>
                  <a:rPr lang="en-US" altLang="en-US" sz="1600" b="1" dirty="0">
                    <a:solidFill>
                      <a:schemeClr val="tx1">
                        <a:lumMod val="95000"/>
                        <a:lumOff val="5000"/>
                      </a:schemeClr>
                    </a:solidFill>
                    <a:latin typeface="Montserrat" panose="00000500000000000000" pitchFamily="2" charset="0"/>
                    <a:cs typeface="Arial" panose="020B0604020202020204" pitchFamily="34" charset="0"/>
                  </a:rPr>
                  <a:t>Assess</a:t>
                </a:r>
              </a:p>
              <a:p>
                <a:pPr lvl="0" algn="ctr" eaLnBrk="0" fontAlgn="base" hangingPunct="0">
                  <a:spcBef>
                    <a:spcPct val="0"/>
                  </a:spcBef>
                  <a:spcAft>
                    <a:spcPct val="0"/>
                  </a:spcAft>
                </a:pPr>
                <a:r>
                  <a:rPr lang="en-US" altLang="en-US" sz="1000" dirty="0">
                    <a:solidFill>
                      <a:schemeClr val="tx1">
                        <a:lumMod val="95000"/>
                        <a:lumOff val="5000"/>
                      </a:schemeClr>
                    </a:solidFill>
                    <a:latin typeface="Montserrat" panose="00000500000000000000" pitchFamily="2" charset="0"/>
                    <a:cs typeface="Arial" panose="020B0604020202020204" pitchFamily="34" charset="0"/>
                  </a:rPr>
                  <a:t>Evaluate your Profit Potential</a:t>
                </a:r>
              </a:p>
            </p:txBody>
          </p:sp>
          <p:sp>
            <p:nvSpPr>
              <p:cNvPr id="10" name="Rectangle 9">
                <a:extLst>
                  <a:ext uri="{FF2B5EF4-FFF2-40B4-BE49-F238E27FC236}">
                    <a16:creationId xmlns:a16="http://schemas.microsoft.com/office/drawing/2014/main" id="{90D7150A-2ADC-7BDF-2B17-1C064894E62D}"/>
                  </a:ext>
                </a:extLst>
              </p:cNvPr>
              <p:cNvSpPr/>
              <p:nvPr/>
            </p:nvSpPr>
            <p:spPr>
              <a:xfrm>
                <a:off x="8460792" y="5029935"/>
                <a:ext cx="1094501" cy="800219"/>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spcBef>
                    <a:spcPct val="0"/>
                  </a:spcBef>
                  <a:spcAft>
                    <a:spcPct val="0"/>
                  </a:spcAft>
                </a:pPr>
                <a:r>
                  <a:rPr lang="en-US" altLang="en-US" sz="1600" b="1" dirty="0">
                    <a:solidFill>
                      <a:schemeClr val="tx1">
                        <a:lumMod val="95000"/>
                        <a:lumOff val="5000"/>
                      </a:schemeClr>
                    </a:solidFill>
                    <a:latin typeface="Montserrat" panose="00000500000000000000" pitchFamily="2" charset="0"/>
                    <a:cs typeface="Arial" panose="020B0604020202020204" pitchFamily="34" charset="0"/>
                  </a:rPr>
                  <a:t>Analyze</a:t>
                </a:r>
              </a:p>
              <a:p>
                <a:pPr lvl="0" algn="ctr" eaLnBrk="0" fontAlgn="base" hangingPunct="0">
                  <a:spcBef>
                    <a:spcPct val="0"/>
                  </a:spcBef>
                  <a:spcAft>
                    <a:spcPct val="0"/>
                  </a:spcAft>
                </a:pPr>
                <a:r>
                  <a:rPr lang="en-US" altLang="en-US" sz="1000" dirty="0">
                    <a:solidFill>
                      <a:schemeClr val="tx1">
                        <a:lumMod val="95000"/>
                        <a:lumOff val="5000"/>
                      </a:schemeClr>
                    </a:solidFill>
                    <a:latin typeface="Montserrat" panose="00000500000000000000" pitchFamily="2" charset="0"/>
                    <a:cs typeface="Arial" panose="020B0604020202020204" pitchFamily="34" charset="0"/>
                  </a:rPr>
                  <a:t>Forecast Revenue Goals</a:t>
                </a:r>
                <a:endParaRPr lang="en-US" altLang="en-US" sz="200" dirty="0">
                  <a:solidFill>
                    <a:schemeClr val="tx1">
                      <a:lumMod val="95000"/>
                      <a:lumOff val="5000"/>
                    </a:schemeClr>
                  </a:solidFill>
                  <a:latin typeface="Montserrat" panose="00000500000000000000" pitchFamily="2" charset="0"/>
                  <a:cs typeface="Arial" panose="020B0604020202020204" pitchFamily="34" charset="0"/>
                </a:endParaRPr>
              </a:p>
            </p:txBody>
          </p:sp>
          <p:sp>
            <p:nvSpPr>
              <p:cNvPr id="11" name="Rectangle 10">
                <a:extLst>
                  <a:ext uri="{FF2B5EF4-FFF2-40B4-BE49-F238E27FC236}">
                    <a16:creationId xmlns:a16="http://schemas.microsoft.com/office/drawing/2014/main" id="{43E83304-AEA9-6D76-11FF-3728960E70B5}"/>
                  </a:ext>
                </a:extLst>
              </p:cNvPr>
              <p:cNvSpPr/>
              <p:nvPr/>
            </p:nvSpPr>
            <p:spPr>
              <a:xfrm>
                <a:off x="9679138" y="4983539"/>
                <a:ext cx="1456781" cy="83099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spcBef>
                    <a:spcPct val="0"/>
                  </a:spcBef>
                  <a:spcAft>
                    <a:spcPct val="0"/>
                  </a:spcAft>
                </a:pPr>
                <a:r>
                  <a:rPr lang="en-US" altLang="en-US" dirty="0">
                    <a:solidFill>
                      <a:schemeClr val="tx1">
                        <a:lumMod val="95000"/>
                        <a:lumOff val="5000"/>
                      </a:schemeClr>
                    </a:solidFill>
                    <a:latin typeface="Montserrat" panose="00000500000000000000" pitchFamily="2" charset="0"/>
                    <a:cs typeface="Arial" panose="020B0604020202020204" pitchFamily="34" charset="0"/>
                  </a:rPr>
                  <a:t> </a:t>
                </a:r>
                <a:r>
                  <a:rPr lang="en-US" altLang="en-US" sz="1600" b="1" dirty="0">
                    <a:solidFill>
                      <a:schemeClr val="tx1">
                        <a:lumMod val="95000"/>
                        <a:lumOff val="5000"/>
                      </a:schemeClr>
                    </a:solidFill>
                    <a:latin typeface="Montserrat" panose="00000500000000000000" pitchFamily="2" charset="0"/>
                    <a:cs typeface="Arial" panose="020B0604020202020204" pitchFamily="34" charset="0"/>
                  </a:rPr>
                  <a:t>Align</a:t>
                </a:r>
              </a:p>
              <a:p>
                <a:pPr algn="ctr" eaLnBrk="0" fontAlgn="base" hangingPunct="0">
                  <a:spcBef>
                    <a:spcPct val="0"/>
                  </a:spcBef>
                  <a:spcAft>
                    <a:spcPct val="0"/>
                  </a:spcAft>
                </a:pPr>
                <a:r>
                  <a:rPr lang="en-US" altLang="en-US" sz="1000" dirty="0">
                    <a:solidFill>
                      <a:schemeClr val="tx1">
                        <a:lumMod val="95000"/>
                        <a:lumOff val="5000"/>
                      </a:schemeClr>
                    </a:solidFill>
                    <a:latin typeface="Montserrat" panose="00000500000000000000" pitchFamily="2" charset="0"/>
                    <a:cs typeface="Arial" panose="020B0604020202020204" pitchFamily="34" charset="0"/>
                  </a:rPr>
                  <a:t>Take the Proactive Approach to Success</a:t>
                </a:r>
                <a:endParaRPr lang="en-US" sz="1000" dirty="0">
                  <a:solidFill>
                    <a:schemeClr val="tx1">
                      <a:lumMod val="95000"/>
                      <a:lumOff val="5000"/>
                    </a:schemeClr>
                  </a:solidFill>
                  <a:latin typeface="Montserrat" panose="00000500000000000000" pitchFamily="2" charset="0"/>
                  <a:cs typeface="Arial" panose="020B0604020202020204" pitchFamily="34" charset="0"/>
                </a:endParaRPr>
              </a:p>
            </p:txBody>
          </p:sp>
        </p:grpSp>
      </p:grpSp>
    </p:spTree>
    <p:extLst>
      <p:ext uri="{BB962C8B-B14F-4D97-AF65-F5344CB8AC3E}">
        <p14:creationId xmlns:p14="http://schemas.microsoft.com/office/powerpoint/2010/main" val="298478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06873-AFFB-FA07-E288-24BA6288B2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205A2D-B7C0-380F-E579-35A5D9DAF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C7735E9B-AFDA-ED60-9523-118C436B659E}"/>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11A6B"/>
                </a:solidFill>
                <a:latin typeface="Montserrat" panose="00000500000000000000" pitchFamily="2" charset="0"/>
              </a:rPr>
              <a:t>DATA CAPABILITIES</a:t>
            </a:r>
          </a:p>
        </p:txBody>
      </p:sp>
      <p:grpSp>
        <p:nvGrpSpPr>
          <p:cNvPr id="2" name="Group 1">
            <a:extLst>
              <a:ext uri="{FF2B5EF4-FFF2-40B4-BE49-F238E27FC236}">
                <a16:creationId xmlns:a16="http://schemas.microsoft.com/office/drawing/2014/main" id="{5EAA8E54-C9B8-C9A3-A6FC-A167981834AD}"/>
              </a:ext>
            </a:extLst>
          </p:cNvPr>
          <p:cNvGrpSpPr/>
          <p:nvPr/>
        </p:nvGrpSpPr>
        <p:grpSpPr>
          <a:xfrm>
            <a:off x="634317" y="1014188"/>
            <a:ext cx="10583333" cy="4829623"/>
            <a:chOff x="634317" y="1014188"/>
            <a:chExt cx="10583333" cy="4829623"/>
          </a:xfrm>
        </p:grpSpPr>
        <p:grpSp>
          <p:nvGrpSpPr>
            <p:cNvPr id="12" name="Group 11">
              <a:extLst>
                <a:ext uri="{FF2B5EF4-FFF2-40B4-BE49-F238E27FC236}">
                  <a16:creationId xmlns:a16="http://schemas.microsoft.com/office/drawing/2014/main" id="{0E80D035-1CE3-BDDF-1C6D-68BE145FBFB7}"/>
                </a:ext>
              </a:extLst>
            </p:cNvPr>
            <p:cNvGrpSpPr/>
            <p:nvPr/>
          </p:nvGrpSpPr>
          <p:grpSpPr>
            <a:xfrm>
              <a:off x="634317" y="1014188"/>
              <a:ext cx="10583333" cy="4829623"/>
              <a:chOff x="908873" y="1418252"/>
              <a:chExt cx="10583333" cy="4829623"/>
            </a:xfrm>
          </p:grpSpPr>
          <p:cxnSp>
            <p:nvCxnSpPr>
              <p:cNvPr id="13" name="Straight Connector 12">
                <a:extLst>
                  <a:ext uri="{FF2B5EF4-FFF2-40B4-BE49-F238E27FC236}">
                    <a16:creationId xmlns:a16="http://schemas.microsoft.com/office/drawing/2014/main" id="{1F1FD6BB-86B1-0539-223A-548569FE9AA0}"/>
                  </a:ext>
                </a:extLst>
              </p:cNvPr>
              <p:cNvCxnSpPr/>
              <p:nvPr/>
            </p:nvCxnSpPr>
            <p:spPr>
              <a:xfrm>
                <a:off x="6746232" y="5563988"/>
                <a:ext cx="399392" cy="48936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68AE15-D01B-9332-02C4-14811254AD8C}"/>
                  </a:ext>
                </a:extLst>
              </p:cNvPr>
              <p:cNvCxnSpPr/>
              <p:nvPr/>
            </p:nvCxnSpPr>
            <p:spPr>
              <a:xfrm flipH="1">
                <a:off x="5161776" y="5491821"/>
                <a:ext cx="272642" cy="56153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BCE93EC-1C5C-B4F0-C34E-8B08A9F73554}"/>
                  </a:ext>
                </a:extLst>
              </p:cNvPr>
              <p:cNvCxnSpPr>
                <a:stCxn id="22" idx="1"/>
              </p:cNvCxnSpPr>
              <p:nvPr/>
            </p:nvCxnSpPr>
            <p:spPr>
              <a:xfrm flipH="1" flipV="1">
                <a:off x="4247767" y="2386962"/>
                <a:ext cx="546372" cy="21552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74ECAE-1754-5689-83D5-E02ECE0996AA}"/>
                  </a:ext>
                </a:extLst>
              </p:cNvPr>
              <p:cNvCxnSpPr/>
              <p:nvPr/>
            </p:nvCxnSpPr>
            <p:spPr>
              <a:xfrm flipV="1">
                <a:off x="7313450" y="2407007"/>
                <a:ext cx="768513" cy="319137"/>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BCC3C44-B31E-C295-ABFA-93ECE9BB2095}"/>
                  </a:ext>
                </a:extLst>
              </p:cNvPr>
              <p:cNvCxnSpPr/>
              <p:nvPr/>
            </p:nvCxnSpPr>
            <p:spPr>
              <a:xfrm flipH="1">
                <a:off x="4060825" y="4678376"/>
                <a:ext cx="485095" cy="30513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1D932B-1F32-87D8-A263-D52A8A4D9C4D}"/>
                  </a:ext>
                </a:extLst>
              </p:cNvPr>
              <p:cNvCxnSpPr/>
              <p:nvPr/>
            </p:nvCxnSpPr>
            <p:spPr>
              <a:xfrm>
                <a:off x="7564143" y="4627035"/>
                <a:ext cx="555539" cy="32879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110A79-FD58-BCFE-DF58-EBE497B7665D}"/>
                  </a:ext>
                </a:extLst>
              </p:cNvPr>
              <p:cNvCxnSpPr/>
              <p:nvPr/>
            </p:nvCxnSpPr>
            <p:spPr>
              <a:xfrm>
                <a:off x="7879880" y="3655767"/>
                <a:ext cx="64434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33A78-F37C-3069-A009-4E812681F7C4}"/>
                  </a:ext>
                </a:extLst>
              </p:cNvPr>
              <p:cNvCxnSpPr/>
              <p:nvPr/>
            </p:nvCxnSpPr>
            <p:spPr>
              <a:xfrm>
                <a:off x="3722651" y="3655767"/>
                <a:ext cx="644347"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F62152B-8DB0-8A9C-E749-0BFB096D385E}"/>
                  </a:ext>
                </a:extLst>
              </p:cNvPr>
              <p:cNvCxnSpPr/>
              <p:nvPr/>
            </p:nvCxnSpPr>
            <p:spPr>
              <a:xfrm>
                <a:off x="6071401" y="1819326"/>
                <a:ext cx="0" cy="356602"/>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Donut 5">
                <a:extLst>
                  <a:ext uri="{FF2B5EF4-FFF2-40B4-BE49-F238E27FC236}">
                    <a16:creationId xmlns:a16="http://schemas.microsoft.com/office/drawing/2014/main" id="{45A96C3B-C28F-D002-2CE0-1E94DD15230F}"/>
                  </a:ext>
                </a:extLst>
              </p:cNvPr>
              <p:cNvSpPr/>
              <p:nvPr/>
            </p:nvSpPr>
            <p:spPr>
              <a:xfrm>
                <a:off x="4254891" y="2063239"/>
                <a:ext cx="3682219" cy="3682219"/>
              </a:xfrm>
              <a:prstGeom prst="donut">
                <a:avLst>
                  <a:gd name="adj" fmla="val 21736"/>
                </a:avLst>
              </a:prstGeom>
              <a:gradFill>
                <a:gsLst>
                  <a:gs pos="5000">
                    <a:srgbClr val="000D51"/>
                  </a:gs>
                  <a:gs pos="97203">
                    <a:srgbClr val="FFB703"/>
                  </a:gs>
                  <a:gs pos="67000">
                    <a:srgbClr val="E8033A"/>
                  </a:gs>
                  <a:gs pos="35000">
                    <a:srgbClr val="6D08BE"/>
                  </a:gs>
                </a:gsLst>
                <a:lin ang="2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lumMod val="75000"/>
                      <a:lumOff val="25000"/>
                    </a:schemeClr>
                  </a:solidFill>
                  <a:latin typeface="Montserrat Semi Bold" panose="020B0604020202020204" charset="0"/>
                </a:endParaRPr>
              </a:p>
            </p:txBody>
          </p:sp>
          <p:sp>
            <p:nvSpPr>
              <p:cNvPr id="23" name="TextBox 22">
                <a:extLst>
                  <a:ext uri="{FF2B5EF4-FFF2-40B4-BE49-F238E27FC236}">
                    <a16:creationId xmlns:a16="http://schemas.microsoft.com/office/drawing/2014/main" id="{2D8EA50F-7CC9-0A8B-5D73-F937EC1CBC14}"/>
                  </a:ext>
                </a:extLst>
              </p:cNvPr>
              <p:cNvSpPr txBox="1"/>
              <p:nvPr/>
            </p:nvSpPr>
            <p:spPr>
              <a:xfrm>
                <a:off x="8097952" y="2237455"/>
                <a:ext cx="3394254" cy="338554"/>
              </a:xfrm>
              <a:prstGeom prst="rect">
                <a:avLst/>
              </a:prstGeom>
              <a:noFill/>
            </p:spPr>
            <p:txBody>
              <a:bodyPr wrap="square" rtlCol="0">
                <a:spAutoFit/>
              </a:bodyPr>
              <a:lstStyle>
                <a:defPPr>
                  <a:defRPr lang="en-US"/>
                </a:defPPr>
                <a:lvl1pPr>
                  <a:defRPr sz="1400" b="1">
                    <a:latin typeface="DM Sans" pitchFamily="2" charset="0"/>
                  </a:defRPr>
                </a:lvl1pPr>
              </a:lstStyle>
              <a:p>
                <a:r>
                  <a:rPr lang="en-US"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B2B With Direct Dial Contacts</a:t>
                </a:r>
              </a:p>
            </p:txBody>
          </p:sp>
          <p:grpSp>
            <p:nvGrpSpPr>
              <p:cNvPr id="24" name="Group 23">
                <a:extLst>
                  <a:ext uri="{FF2B5EF4-FFF2-40B4-BE49-F238E27FC236}">
                    <a16:creationId xmlns:a16="http://schemas.microsoft.com/office/drawing/2014/main" id="{9B1BFEE7-B149-35EF-718D-E142BE7D4901}"/>
                  </a:ext>
                </a:extLst>
              </p:cNvPr>
              <p:cNvGrpSpPr/>
              <p:nvPr/>
            </p:nvGrpSpPr>
            <p:grpSpPr>
              <a:xfrm>
                <a:off x="5843181" y="2195619"/>
                <a:ext cx="543737" cy="543737"/>
                <a:chOff x="5843181" y="1924691"/>
                <a:chExt cx="543737" cy="543737"/>
              </a:xfrm>
            </p:grpSpPr>
            <p:sp>
              <p:nvSpPr>
                <p:cNvPr id="57" name="Oval 56">
                  <a:extLst>
                    <a:ext uri="{FF2B5EF4-FFF2-40B4-BE49-F238E27FC236}">
                      <a16:creationId xmlns:a16="http://schemas.microsoft.com/office/drawing/2014/main" id="{10F623C1-F082-033E-8FEB-91C069F7245B}"/>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58" name="Rectangle 57">
                  <a:extLst>
                    <a:ext uri="{FF2B5EF4-FFF2-40B4-BE49-F238E27FC236}">
                      <a16:creationId xmlns:a16="http://schemas.microsoft.com/office/drawing/2014/main" id="{76ECCBCE-BC39-C43E-033D-46001A2147F4}"/>
                    </a:ext>
                  </a:extLst>
                </p:cNvPr>
                <p:cNvSpPr/>
                <p:nvPr/>
              </p:nvSpPr>
              <p:spPr>
                <a:xfrm>
                  <a:off x="5909518" y="2020489"/>
                  <a:ext cx="410690" cy="338554"/>
                </a:xfrm>
                <a:prstGeom prst="rect">
                  <a:avLst/>
                </a:prstGeom>
              </p:spPr>
              <p:txBody>
                <a:bodyPr wrap="none">
                  <a:spAutoFit/>
                </a:bodyPr>
                <a:lstStyle/>
                <a:p>
                  <a:pPr algn="ctr"/>
                  <a:r>
                    <a:rPr lang="en-US" sz="1600" dirty="0">
                      <a:solidFill>
                        <a:schemeClr val="bg1"/>
                      </a:solidFill>
                      <a:latin typeface="Montserrat Semi Bold" panose="020B0604020202020204" charset="0"/>
                    </a:rPr>
                    <a:t>01</a:t>
                  </a:r>
                </a:p>
              </p:txBody>
            </p:sp>
          </p:grpSp>
          <p:grpSp>
            <p:nvGrpSpPr>
              <p:cNvPr id="25" name="Group 24">
                <a:extLst>
                  <a:ext uri="{FF2B5EF4-FFF2-40B4-BE49-F238E27FC236}">
                    <a16:creationId xmlns:a16="http://schemas.microsoft.com/office/drawing/2014/main" id="{660A7F20-FA5B-E17C-1638-AD61B7AD71F7}"/>
                  </a:ext>
                </a:extLst>
              </p:cNvPr>
              <p:cNvGrpSpPr/>
              <p:nvPr/>
            </p:nvGrpSpPr>
            <p:grpSpPr>
              <a:xfrm>
                <a:off x="4890681" y="2547034"/>
                <a:ext cx="543737" cy="543737"/>
                <a:chOff x="5843181" y="1924691"/>
                <a:chExt cx="543737" cy="543737"/>
              </a:xfrm>
            </p:grpSpPr>
            <p:sp>
              <p:nvSpPr>
                <p:cNvPr id="55" name="Oval 54">
                  <a:extLst>
                    <a:ext uri="{FF2B5EF4-FFF2-40B4-BE49-F238E27FC236}">
                      <a16:creationId xmlns:a16="http://schemas.microsoft.com/office/drawing/2014/main" id="{A9A318F3-552B-B268-091F-865F093AB511}"/>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56" name="Rectangle 55">
                  <a:extLst>
                    <a:ext uri="{FF2B5EF4-FFF2-40B4-BE49-F238E27FC236}">
                      <a16:creationId xmlns:a16="http://schemas.microsoft.com/office/drawing/2014/main" id="{5775FBF6-B388-8F95-1FBE-D46AD8A6B088}"/>
                    </a:ext>
                  </a:extLst>
                </p:cNvPr>
                <p:cNvSpPr/>
                <p:nvPr/>
              </p:nvSpPr>
              <p:spPr>
                <a:xfrm>
                  <a:off x="5887076" y="2003556"/>
                  <a:ext cx="455574" cy="338554"/>
                </a:xfrm>
                <a:prstGeom prst="rect">
                  <a:avLst/>
                </a:prstGeom>
              </p:spPr>
              <p:txBody>
                <a:bodyPr wrap="none">
                  <a:spAutoFit/>
                </a:bodyPr>
                <a:lstStyle/>
                <a:p>
                  <a:pPr algn="ctr"/>
                  <a:r>
                    <a:rPr lang="en-US" sz="1600">
                      <a:solidFill>
                        <a:schemeClr val="bg1"/>
                      </a:solidFill>
                      <a:latin typeface="Montserrat Semi Bold" panose="020B0604020202020204" charset="0"/>
                    </a:rPr>
                    <a:t>09</a:t>
                  </a:r>
                  <a:endParaRPr lang="en-US" sz="1600" dirty="0">
                    <a:solidFill>
                      <a:schemeClr val="bg1"/>
                    </a:solidFill>
                    <a:latin typeface="Montserrat Semi Bold" panose="020B0604020202020204" charset="0"/>
                  </a:endParaRPr>
                </a:p>
              </p:txBody>
            </p:sp>
          </p:grpSp>
          <p:grpSp>
            <p:nvGrpSpPr>
              <p:cNvPr id="26" name="Group 25">
                <a:extLst>
                  <a:ext uri="{FF2B5EF4-FFF2-40B4-BE49-F238E27FC236}">
                    <a16:creationId xmlns:a16="http://schemas.microsoft.com/office/drawing/2014/main" id="{82A29F9A-F2FE-F22A-1824-369A0673ABC7}"/>
                  </a:ext>
                </a:extLst>
              </p:cNvPr>
              <p:cNvGrpSpPr/>
              <p:nvPr/>
            </p:nvGrpSpPr>
            <p:grpSpPr>
              <a:xfrm>
                <a:off x="6769713" y="2547034"/>
                <a:ext cx="543737" cy="543737"/>
                <a:chOff x="5843181" y="1924691"/>
                <a:chExt cx="543737" cy="543737"/>
              </a:xfrm>
            </p:grpSpPr>
            <p:sp>
              <p:nvSpPr>
                <p:cNvPr id="53" name="Oval 52">
                  <a:extLst>
                    <a:ext uri="{FF2B5EF4-FFF2-40B4-BE49-F238E27FC236}">
                      <a16:creationId xmlns:a16="http://schemas.microsoft.com/office/drawing/2014/main" id="{8AB61B53-7010-C7E9-AF11-A17A3C0FD617}"/>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54" name="Rectangle 53">
                  <a:extLst>
                    <a:ext uri="{FF2B5EF4-FFF2-40B4-BE49-F238E27FC236}">
                      <a16:creationId xmlns:a16="http://schemas.microsoft.com/office/drawing/2014/main" id="{205C1319-8215-B382-4FF9-332747909AB9}"/>
                    </a:ext>
                  </a:extLst>
                </p:cNvPr>
                <p:cNvSpPr/>
                <p:nvPr/>
              </p:nvSpPr>
              <p:spPr>
                <a:xfrm>
                  <a:off x="5890282" y="2020489"/>
                  <a:ext cx="449162" cy="338554"/>
                </a:xfrm>
                <a:prstGeom prst="rect">
                  <a:avLst/>
                </a:prstGeom>
              </p:spPr>
              <p:txBody>
                <a:bodyPr wrap="none">
                  <a:spAutoFit/>
                </a:bodyPr>
                <a:lstStyle/>
                <a:p>
                  <a:pPr algn="ctr"/>
                  <a:r>
                    <a:rPr lang="en-US" sz="1600" dirty="0">
                      <a:solidFill>
                        <a:schemeClr val="bg1"/>
                      </a:solidFill>
                      <a:latin typeface="Montserrat Semi Bold" panose="020B0604020202020204" charset="0"/>
                    </a:rPr>
                    <a:t>02</a:t>
                  </a:r>
                </a:p>
              </p:txBody>
            </p:sp>
          </p:grpSp>
          <p:grpSp>
            <p:nvGrpSpPr>
              <p:cNvPr id="27" name="Group 26">
                <a:extLst>
                  <a:ext uri="{FF2B5EF4-FFF2-40B4-BE49-F238E27FC236}">
                    <a16:creationId xmlns:a16="http://schemas.microsoft.com/office/drawing/2014/main" id="{91A71BE5-C79A-2C05-8719-7838C6936BBA}"/>
                  </a:ext>
                </a:extLst>
              </p:cNvPr>
              <p:cNvGrpSpPr/>
              <p:nvPr/>
            </p:nvGrpSpPr>
            <p:grpSpPr>
              <a:xfrm>
                <a:off x="7226993" y="3378549"/>
                <a:ext cx="543737" cy="543737"/>
                <a:chOff x="5843181" y="1924691"/>
                <a:chExt cx="543737" cy="543737"/>
              </a:xfrm>
            </p:grpSpPr>
            <p:sp>
              <p:nvSpPr>
                <p:cNvPr id="51" name="Oval 50">
                  <a:extLst>
                    <a:ext uri="{FF2B5EF4-FFF2-40B4-BE49-F238E27FC236}">
                      <a16:creationId xmlns:a16="http://schemas.microsoft.com/office/drawing/2014/main" id="{1E92FFC4-712A-6995-909E-CEBB6DB2F556}"/>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52" name="Rectangle 51">
                  <a:extLst>
                    <a:ext uri="{FF2B5EF4-FFF2-40B4-BE49-F238E27FC236}">
                      <a16:creationId xmlns:a16="http://schemas.microsoft.com/office/drawing/2014/main" id="{B62081BE-CB4B-047D-4C1A-F4CDF8817E23}"/>
                    </a:ext>
                  </a:extLst>
                </p:cNvPr>
                <p:cNvSpPr/>
                <p:nvPr/>
              </p:nvSpPr>
              <p:spPr>
                <a:xfrm>
                  <a:off x="5894290" y="2020489"/>
                  <a:ext cx="441146" cy="338554"/>
                </a:xfrm>
                <a:prstGeom prst="rect">
                  <a:avLst/>
                </a:prstGeom>
              </p:spPr>
              <p:txBody>
                <a:bodyPr wrap="none">
                  <a:spAutoFit/>
                </a:bodyPr>
                <a:lstStyle/>
                <a:p>
                  <a:pPr algn="ctr"/>
                  <a:r>
                    <a:rPr lang="en-US" sz="1600" dirty="0">
                      <a:solidFill>
                        <a:schemeClr val="bg1"/>
                      </a:solidFill>
                      <a:latin typeface="Montserrat Semi Bold" panose="020B0604020202020204" charset="0"/>
                    </a:rPr>
                    <a:t>03</a:t>
                  </a:r>
                </a:p>
              </p:txBody>
            </p:sp>
          </p:grpSp>
          <p:grpSp>
            <p:nvGrpSpPr>
              <p:cNvPr id="28" name="Group 27">
                <a:extLst>
                  <a:ext uri="{FF2B5EF4-FFF2-40B4-BE49-F238E27FC236}">
                    <a16:creationId xmlns:a16="http://schemas.microsoft.com/office/drawing/2014/main" id="{06FB72FE-C742-AC8F-0BFF-EFE7329F3C5F}"/>
                  </a:ext>
                </a:extLst>
              </p:cNvPr>
              <p:cNvGrpSpPr/>
              <p:nvPr/>
            </p:nvGrpSpPr>
            <p:grpSpPr>
              <a:xfrm>
                <a:off x="4408718" y="3378549"/>
                <a:ext cx="543737" cy="543737"/>
                <a:chOff x="5843181" y="1924691"/>
                <a:chExt cx="543737" cy="543737"/>
              </a:xfrm>
            </p:grpSpPr>
            <p:sp>
              <p:nvSpPr>
                <p:cNvPr id="49" name="Oval 48">
                  <a:extLst>
                    <a:ext uri="{FF2B5EF4-FFF2-40B4-BE49-F238E27FC236}">
                      <a16:creationId xmlns:a16="http://schemas.microsoft.com/office/drawing/2014/main" id="{01D8B8F6-4819-3DC1-7E7F-6C069C306389}"/>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50" name="Rectangle 49">
                  <a:extLst>
                    <a:ext uri="{FF2B5EF4-FFF2-40B4-BE49-F238E27FC236}">
                      <a16:creationId xmlns:a16="http://schemas.microsoft.com/office/drawing/2014/main" id="{4DA3E2FA-5D0E-FC18-9970-2A9D2B5BDD8B}"/>
                    </a:ext>
                  </a:extLst>
                </p:cNvPr>
                <p:cNvSpPr/>
                <p:nvPr/>
              </p:nvSpPr>
              <p:spPr>
                <a:xfrm>
                  <a:off x="5885473" y="2003556"/>
                  <a:ext cx="458780" cy="338554"/>
                </a:xfrm>
                <a:prstGeom prst="rect">
                  <a:avLst/>
                </a:prstGeom>
              </p:spPr>
              <p:txBody>
                <a:bodyPr wrap="none">
                  <a:spAutoFit/>
                </a:bodyPr>
                <a:lstStyle/>
                <a:p>
                  <a:pPr algn="ctr"/>
                  <a:r>
                    <a:rPr lang="en-US" sz="1600">
                      <a:solidFill>
                        <a:schemeClr val="bg1"/>
                      </a:solidFill>
                      <a:latin typeface="Montserrat Semi Bold" panose="020B0604020202020204" charset="0"/>
                    </a:rPr>
                    <a:t>08</a:t>
                  </a:r>
                  <a:endParaRPr lang="en-US" sz="1600" dirty="0">
                    <a:solidFill>
                      <a:schemeClr val="bg1"/>
                    </a:solidFill>
                    <a:latin typeface="Montserrat Semi Bold" panose="020B0604020202020204" charset="0"/>
                  </a:endParaRPr>
                </a:p>
              </p:txBody>
            </p:sp>
          </p:grpSp>
          <p:grpSp>
            <p:nvGrpSpPr>
              <p:cNvPr id="29" name="Group 28">
                <a:extLst>
                  <a:ext uri="{FF2B5EF4-FFF2-40B4-BE49-F238E27FC236}">
                    <a16:creationId xmlns:a16="http://schemas.microsoft.com/office/drawing/2014/main" id="{BA468437-C147-7E56-47C9-E9F94C8BE8DC}"/>
                  </a:ext>
                </a:extLst>
              </p:cNvPr>
              <p:cNvGrpSpPr/>
              <p:nvPr/>
            </p:nvGrpSpPr>
            <p:grpSpPr>
              <a:xfrm>
                <a:off x="4545920" y="4230179"/>
                <a:ext cx="543737" cy="543737"/>
                <a:chOff x="5843181" y="1924691"/>
                <a:chExt cx="543737" cy="543737"/>
              </a:xfrm>
            </p:grpSpPr>
            <p:sp>
              <p:nvSpPr>
                <p:cNvPr id="47" name="Oval 46">
                  <a:extLst>
                    <a:ext uri="{FF2B5EF4-FFF2-40B4-BE49-F238E27FC236}">
                      <a16:creationId xmlns:a16="http://schemas.microsoft.com/office/drawing/2014/main" id="{BDAAD3AC-535B-9756-B916-081211362F77}"/>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48" name="Rectangle 47">
                  <a:extLst>
                    <a:ext uri="{FF2B5EF4-FFF2-40B4-BE49-F238E27FC236}">
                      <a16:creationId xmlns:a16="http://schemas.microsoft.com/office/drawing/2014/main" id="{2DE21B9C-97F1-9BBA-3403-6F358E376E64}"/>
                    </a:ext>
                  </a:extLst>
                </p:cNvPr>
                <p:cNvSpPr/>
                <p:nvPr/>
              </p:nvSpPr>
              <p:spPr>
                <a:xfrm>
                  <a:off x="5891084" y="2020489"/>
                  <a:ext cx="447558" cy="338554"/>
                </a:xfrm>
                <a:prstGeom prst="rect">
                  <a:avLst/>
                </a:prstGeom>
              </p:spPr>
              <p:txBody>
                <a:bodyPr wrap="none">
                  <a:spAutoFit/>
                </a:bodyPr>
                <a:lstStyle/>
                <a:p>
                  <a:pPr algn="ctr"/>
                  <a:r>
                    <a:rPr lang="en-US" sz="1600" dirty="0">
                      <a:solidFill>
                        <a:schemeClr val="bg1"/>
                      </a:solidFill>
                      <a:latin typeface="Montserrat Semi Bold" panose="020B0604020202020204" charset="0"/>
                    </a:rPr>
                    <a:t>07</a:t>
                  </a:r>
                </a:p>
              </p:txBody>
            </p:sp>
          </p:grpSp>
          <p:grpSp>
            <p:nvGrpSpPr>
              <p:cNvPr id="30" name="Group 29">
                <a:extLst>
                  <a:ext uri="{FF2B5EF4-FFF2-40B4-BE49-F238E27FC236}">
                    <a16:creationId xmlns:a16="http://schemas.microsoft.com/office/drawing/2014/main" id="{30DF1EB4-4919-9498-FAA2-3FBAF1CBA91F}"/>
                  </a:ext>
                </a:extLst>
              </p:cNvPr>
              <p:cNvGrpSpPr/>
              <p:nvPr/>
            </p:nvGrpSpPr>
            <p:grpSpPr>
              <a:xfrm>
                <a:off x="7145624" y="4230179"/>
                <a:ext cx="543737" cy="543737"/>
                <a:chOff x="5843181" y="1924691"/>
                <a:chExt cx="543737" cy="543737"/>
              </a:xfrm>
            </p:grpSpPr>
            <p:sp>
              <p:nvSpPr>
                <p:cNvPr id="45" name="Oval 44">
                  <a:extLst>
                    <a:ext uri="{FF2B5EF4-FFF2-40B4-BE49-F238E27FC236}">
                      <a16:creationId xmlns:a16="http://schemas.microsoft.com/office/drawing/2014/main" id="{4FC2D8FA-088A-B773-398D-8F94C4722920}"/>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46" name="Rectangle 45">
                  <a:extLst>
                    <a:ext uri="{FF2B5EF4-FFF2-40B4-BE49-F238E27FC236}">
                      <a16:creationId xmlns:a16="http://schemas.microsoft.com/office/drawing/2014/main" id="{C856AA04-211F-C212-A53D-99A9A68D35AC}"/>
                    </a:ext>
                  </a:extLst>
                </p:cNvPr>
                <p:cNvSpPr/>
                <p:nvPr/>
              </p:nvSpPr>
              <p:spPr>
                <a:xfrm>
                  <a:off x="5887076" y="2020489"/>
                  <a:ext cx="455574" cy="338554"/>
                </a:xfrm>
                <a:prstGeom prst="rect">
                  <a:avLst/>
                </a:prstGeom>
              </p:spPr>
              <p:txBody>
                <a:bodyPr wrap="none">
                  <a:spAutoFit/>
                </a:bodyPr>
                <a:lstStyle/>
                <a:p>
                  <a:pPr algn="ctr"/>
                  <a:r>
                    <a:rPr lang="en-US" sz="1600" dirty="0">
                      <a:solidFill>
                        <a:schemeClr val="bg1"/>
                      </a:solidFill>
                      <a:latin typeface="Montserrat Semi Bold" panose="020B0604020202020204" charset="0"/>
                    </a:rPr>
                    <a:t>04</a:t>
                  </a:r>
                </a:p>
              </p:txBody>
            </p:sp>
          </p:grpSp>
          <p:grpSp>
            <p:nvGrpSpPr>
              <p:cNvPr id="31" name="Group 30">
                <a:extLst>
                  <a:ext uri="{FF2B5EF4-FFF2-40B4-BE49-F238E27FC236}">
                    <a16:creationId xmlns:a16="http://schemas.microsoft.com/office/drawing/2014/main" id="{E39D320F-7682-77F9-EF14-FECCC66DD8AB}"/>
                  </a:ext>
                </a:extLst>
              </p:cNvPr>
              <p:cNvGrpSpPr/>
              <p:nvPr/>
            </p:nvGrpSpPr>
            <p:grpSpPr>
              <a:xfrm>
                <a:off x="6361076" y="4975865"/>
                <a:ext cx="543737" cy="543737"/>
                <a:chOff x="5843181" y="1924691"/>
                <a:chExt cx="543737" cy="543737"/>
              </a:xfrm>
            </p:grpSpPr>
            <p:sp>
              <p:nvSpPr>
                <p:cNvPr id="43" name="Oval 42">
                  <a:extLst>
                    <a:ext uri="{FF2B5EF4-FFF2-40B4-BE49-F238E27FC236}">
                      <a16:creationId xmlns:a16="http://schemas.microsoft.com/office/drawing/2014/main" id="{66BBCF34-3291-7152-89CA-D0A12EF4CC64}"/>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44" name="Rectangle 43">
                  <a:extLst>
                    <a:ext uri="{FF2B5EF4-FFF2-40B4-BE49-F238E27FC236}">
                      <a16:creationId xmlns:a16="http://schemas.microsoft.com/office/drawing/2014/main" id="{95CA100E-4FD5-07CE-70FD-2A70A153C8A7}"/>
                    </a:ext>
                  </a:extLst>
                </p:cNvPr>
                <p:cNvSpPr/>
                <p:nvPr/>
              </p:nvSpPr>
              <p:spPr>
                <a:xfrm>
                  <a:off x="5891084" y="2037422"/>
                  <a:ext cx="447558" cy="338554"/>
                </a:xfrm>
                <a:prstGeom prst="rect">
                  <a:avLst/>
                </a:prstGeom>
              </p:spPr>
              <p:txBody>
                <a:bodyPr wrap="none">
                  <a:spAutoFit/>
                </a:bodyPr>
                <a:lstStyle/>
                <a:p>
                  <a:pPr algn="ctr"/>
                  <a:r>
                    <a:rPr lang="en-US" sz="1600" dirty="0">
                      <a:solidFill>
                        <a:schemeClr val="bg1"/>
                      </a:solidFill>
                      <a:latin typeface="Montserrat Semi Bold" panose="020B0604020202020204" charset="0"/>
                    </a:rPr>
                    <a:t>05</a:t>
                  </a:r>
                </a:p>
              </p:txBody>
            </p:sp>
          </p:grpSp>
          <p:grpSp>
            <p:nvGrpSpPr>
              <p:cNvPr id="32" name="Group 31">
                <a:extLst>
                  <a:ext uri="{FF2B5EF4-FFF2-40B4-BE49-F238E27FC236}">
                    <a16:creationId xmlns:a16="http://schemas.microsoft.com/office/drawing/2014/main" id="{DE7C93E2-F63E-D279-B2A0-6DF5458DD21C}"/>
                  </a:ext>
                </a:extLst>
              </p:cNvPr>
              <p:cNvGrpSpPr/>
              <p:nvPr/>
            </p:nvGrpSpPr>
            <p:grpSpPr>
              <a:xfrm>
                <a:off x="5254233" y="4964759"/>
                <a:ext cx="543737" cy="543737"/>
                <a:chOff x="5843181" y="1924691"/>
                <a:chExt cx="543737" cy="543737"/>
              </a:xfrm>
            </p:grpSpPr>
            <p:sp>
              <p:nvSpPr>
                <p:cNvPr id="41" name="Oval 40">
                  <a:extLst>
                    <a:ext uri="{FF2B5EF4-FFF2-40B4-BE49-F238E27FC236}">
                      <a16:creationId xmlns:a16="http://schemas.microsoft.com/office/drawing/2014/main" id="{697E60F4-E60F-B782-0D4B-DDB93E88A8CB}"/>
                    </a:ext>
                  </a:extLst>
                </p:cNvPr>
                <p:cNvSpPr/>
                <p:nvPr/>
              </p:nvSpPr>
              <p:spPr>
                <a:xfrm>
                  <a:off x="5843181" y="1924691"/>
                  <a:ext cx="543737" cy="543737"/>
                </a:xfrm>
                <a:prstGeom prst="ellipse">
                  <a:avLst/>
                </a:prstGeom>
                <a:solidFill>
                  <a:schemeClr val="tx1">
                    <a:lumMod val="95000"/>
                    <a:lumOff val="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Semi Bold" panose="020B0604020202020204" charset="0"/>
                  </a:endParaRPr>
                </a:p>
              </p:txBody>
            </p:sp>
            <p:sp>
              <p:nvSpPr>
                <p:cNvPr id="42" name="Rectangle 41">
                  <a:extLst>
                    <a:ext uri="{FF2B5EF4-FFF2-40B4-BE49-F238E27FC236}">
                      <a16:creationId xmlns:a16="http://schemas.microsoft.com/office/drawing/2014/main" id="{76B05989-CAF9-41F7-8241-E3EDB6B93BB3}"/>
                    </a:ext>
                  </a:extLst>
                </p:cNvPr>
                <p:cNvSpPr/>
                <p:nvPr/>
              </p:nvSpPr>
              <p:spPr>
                <a:xfrm>
                  <a:off x="5887076" y="2020489"/>
                  <a:ext cx="455574" cy="338554"/>
                </a:xfrm>
                <a:prstGeom prst="rect">
                  <a:avLst/>
                </a:prstGeom>
              </p:spPr>
              <p:txBody>
                <a:bodyPr wrap="none">
                  <a:spAutoFit/>
                </a:bodyPr>
                <a:lstStyle/>
                <a:p>
                  <a:pPr algn="ctr"/>
                  <a:r>
                    <a:rPr lang="en-US" sz="1600" dirty="0">
                      <a:solidFill>
                        <a:schemeClr val="bg1"/>
                      </a:solidFill>
                      <a:latin typeface="Montserrat Semi Bold" panose="020B0604020202020204" charset="0"/>
                    </a:rPr>
                    <a:t>06</a:t>
                  </a:r>
                </a:p>
              </p:txBody>
            </p:sp>
          </p:grpSp>
          <p:sp>
            <p:nvSpPr>
              <p:cNvPr id="33" name="TextBox 32">
                <a:extLst>
                  <a:ext uri="{FF2B5EF4-FFF2-40B4-BE49-F238E27FC236}">
                    <a16:creationId xmlns:a16="http://schemas.microsoft.com/office/drawing/2014/main" id="{20878DAB-92DD-6EFB-ABB0-82C3EAC2E048}"/>
                  </a:ext>
                </a:extLst>
              </p:cNvPr>
              <p:cNvSpPr txBox="1"/>
              <p:nvPr/>
            </p:nvSpPr>
            <p:spPr>
              <a:xfrm>
                <a:off x="8559765" y="3493227"/>
                <a:ext cx="2674394" cy="338554"/>
              </a:xfrm>
              <a:prstGeom prst="rect">
                <a:avLst/>
              </a:prstGeom>
              <a:noFill/>
            </p:spPr>
            <p:txBody>
              <a:bodyPr wrap="square" rtlCol="0">
                <a:spAutoFit/>
              </a:bodyPr>
              <a:lstStyle>
                <a:defPPr>
                  <a:defRPr lang="en-US"/>
                </a:defPPr>
                <a:lvl1pPr>
                  <a:defRPr sz="1600" b="0">
                    <a:solidFill>
                      <a:schemeClr val="tx2">
                        <a:lumMod val="65000"/>
                        <a:lumOff val="35000"/>
                      </a:schemeClr>
                    </a:solidFill>
                    <a:latin typeface="Montserrat Semi Bold" panose="020B0604020202020204" charset="0"/>
                    <a:ea typeface="Microsoft GothicNeo Light" panose="020B0503020000020004" pitchFamily="34" charset="-127"/>
                    <a:cs typeface="Arial" panose="020B0604020202020204" pitchFamily="34" charset="0"/>
                  </a:defRPr>
                </a:lvl1pPr>
              </a:lstStyle>
              <a:p>
                <a:r>
                  <a:rPr lang="en-IN" dirty="0">
                    <a:solidFill>
                      <a:schemeClr val="tx1">
                        <a:lumMod val="95000"/>
                        <a:lumOff val="5000"/>
                      </a:schemeClr>
                    </a:solidFill>
                  </a:rPr>
                  <a:t>Technology Install Data</a:t>
                </a:r>
              </a:p>
            </p:txBody>
          </p:sp>
          <p:sp>
            <p:nvSpPr>
              <p:cNvPr id="34" name="TextBox 33">
                <a:extLst>
                  <a:ext uri="{FF2B5EF4-FFF2-40B4-BE49-F238E27FC236}">
                    <a16:creationId xmlns:a16="http://schemas.microsoft.com/office/drawing/2014/main" id="{E6218C5F-4518-07A2-7B79-4B3E0DBB1A1D}"/>
                  </a:ext>
                </a:extLst>
              </p:cNvPr>
              <p:cNvSpPr txBox="1"/>
              <p:nvPr/>
            </p:nvSpPr>
            <p:spPr>
              <a:xfrm>
                <a:off x="8155041" y="4795880"/>
                <a:ext cx="3286365" cy="338554"/>
              </a:xfrm>
              <a:prstGeom prst="rect">
                <a:avLst/>
              </a:prstGeom>
              <a:noFill/>
            </p:spPr>
            <p:txBody>
              <a:bodyPr wrap="square" rtlCol="0">
                <a:spAutoFit/>
              </a:bodyPr>
              <a:lstStyle>
                <a:defPPr>
                  <a:defRPr lang="en-US"/>
                </a:defPPr>
                <a:lvl1pPr>
                  <a:defRPr sz="1400" b="1">
                    <a:latin typeface="DM Sans" pitchFamily="2" charset="0"/>
                  </a:defRPr>
                </a:lvl1pPr>
              </a:lstStyle>
              <a:p>
                <a:r>
                  <a:rPr lang="en-IN"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HealthCare Intelligence Data</a:t>
                </a:r>
              </a:p>
            </p:txBody>
          </p:sp>
          <p:sp>
            <p:nvSpPr>
              <p:cNvPr id="35" name="TextBox 34">
                <a:extLst>
                  <a:ext uri="{FF2B5EF4-FFF2-40B4-BE49-F238E27FC236}">
                    <a16:creationId xmlns:a16="http://schemas.microsoft.com/office/drawing/2014/main" id="{1C6B63F6-7FF2-A836-31F8-A19180C250AF}"/>
                  </a:ext>
                </a:extLst>
              </p:cNvPr>
              <p:cNvSpPr txBox="1"/>
              <p:nvPr/>
            </p:nvSpPr>
            <p:spPr>
              <a:xfrm>
                <a:off x="7187725" y="5909321"/>
                <a:ext cx="2629967" cy="338554"/>
              </a:xfrm>
              <a:prstGeom prst="rect">
                <a:avLst/>
              </a:prstGeom>
              <a:noFill/>
            </p:spPr>
            <p:txBody>
              <a:bodyPr wrap="square" rtlCol="0">
                <a:spAutoFit/>
              </a:bodyPr>
              <a:lstStyle>
                <a:defPPr>
                  <a:defRPr lang="en-US"/>
                </a:defPPr>
                <a:lvl1pPr>
                  <a:defRPr sz="1400" b="1">
                    <a:latin typeface="DM Sans" pitchFamily="2" charset="0"/>
                  </a:defRPr>
                </a:lvl1pPr>
              </a:lstStyle>
              <a:p>
                <a:r>
                  <a:rPr lang="en-IN"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B2B Custom Data</a:t>
                </a:r>
              </a:p>
            </p:txBody>
          </p:sp>
          <p:sp>
            <p:nvSpPr>
              <p:cNvPr id="36" name="TextBox 35">
                <a:extLst>
                  <a:ext uri="{FF2B5EF4-FFF2-40B4-BE49-F238E27FC236}">
                    <a16:creationId xmlns:a16="http://schemas.microsoft.com/office/drawing/2014/main" id="{EAD14A11-DECB-82F6-3FA0-9602511C0E05}"/>
                  </a:ext>
                </a:extLst>
              </p:cNvPr>
              <p:cNvSpPr txBox="1"/>
              <p:nvPr/>
            </p:nvSpPr>
            <p:spPr>
              <a:xfrm>
                <a:off x="1324376" y="2227450"/>
                <a:ext cx="2880660" cy="338554"/>
              </a:xfrm>
              <a:prstGeom prst="rect">
                <a:avLst/>
              </a:prstGeom>
              <a:noFill/>
            </p:spPr>
            <p:txBody>
              <a:bodyPr wrap="square" rtlCol="0">
                <a:spAutoFit/>
              </a:bodyPr>
              <a:lstStyle>
                <a:defPPr>
                  <a:defRPr lang="en-US"/>
                </a:defPPr>
                <a:lvl1pPr algn="r">
                  <a:defRPr sz="1400" b="1">
                    <a:latin typeface="DM Sans" pitchFamily="2" charset="0"/>
                  </a:defRPr>
                </a:lvl1pPr>
              </a:lstStyle>
              <a:p>
                <a:r>
                  <a:rPr lang="en-IN"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Social Handles</a:t>
                </a:r>
              </a:p>
            </p:txBody>
          </p:sp>
          <p:sp>
            <p:nvSpPr>
              <p:cNvPr id="37" name="TextBox 36">
                <a:extLst>
                  <a:ext uri="{FF2B5EF4-FFF2-40B4-BE49-F238E27FC236}">
                    <a16:creationId xmlns:a16="http://schemas.microsoft.com/office/drawing/2014/main" id="{ED940BD2-D87B-ADE6-80B6-554CDD7B2C1D}"/>
                  </a:ext>
                </a:extLst>
              </p:cNvPr>
              <p:cNvSpPr txBox="1"/>
              <p:nvPr/>
            </p:nvSpPr>
            <p:spPr>
              <a:xfrm>
                <a:off x="1014433" y="3498971"/>
                <a:ext cx="2678144" cy="338554"/>
              </a:xfrm>
              <a:prstGeom prst="rect">
                <a:avLst/>
              </a:prstGeom>
              <a:noFill/>
            </p:spPr>
            <p:txBody>
              <a:bodyPr wrap="square" rtlCol="0">
                <a:spAutoFit/>
              </a:bodyPr>
              <a:lstStyle>
                <a:defPPr>
                  <a:defRPr lang="en-US"/>
                </a:defPPr>
                <a:lvl1pPr algn="r">
                  <a:defRPr sz="1400" b="1">
                    <a:latin typeface="DM Sans" pitchFamily="2" charset="0"/>
                  </a:defRPr>
                </a:lvl1pPr>
              </a:lstStyle>
              <a:p>
                <a:r>
                  <a:rPr lang="en-IN"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Investors &amp; Crypto Data</a:t>
                </a:r>
              </a:p>
            </p:txBody>
          </p:sp>
          <p:sp>
            <p:nvSpPr>
              <p:cNvPr id="38" name="TextBox 37">
                <a:extLst>
                  <a:ext uri="{FF2B5EF4-FFF2-40B4-BE49-F238E27FC236}">
                    <a16:creationId xmlns:a16="http://schemas.microsoft.com/office/drawing/2014/main" id="{3283970B-0ED3-9F9B-ACD3-DEF35621195C}"/>
                  </a:ext>
                </a:extLst>
              </p:cNvPr>
              <p:cNvSpPr txBox="1"/>
              <p:nvPr/>
            </p:nvSpPr>
            <p:spPr>
              <a:xfrm>
                <a:off x="1606731" y="4824199"/>
                <a:ext cx="2431267" cy="338554"/>
              </a:xfrm>
              <a:prstGeom prst="rect">
                <a:avLst/>
              </a:prstGeom>
              <a:noFill/>
            </p:spPr>
            <p:txBody>
              <a:bodyPr wrap="square" rtlCol="0">
                <a:spAutoFit/>
              </a:bodyPr>
              <a:lstStyle>
                <a:defPPr>
                  <a:defRPr lang="en-US"/>
                </a:defPPr>
                <a:lvl1pPr algn="r">
                  <a:defRPr sz="1400" b="1">
                    <a:latin typeface="DM Sans" pitchFamily="2" charset="0"/>
                  </a:defRPr>
                </a:lvl1pPr>
              </a:lstStyle>
              <a:p>
                <a:r>
                  <a:rPr lang="en-IN"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High Net-worth Data</a:t>
                </a:r>
              </a:p>
            </p:txBody>
          </p:sp>
          <p:sp>
            <p:nvSpPr>
              <p:cNvPr id="39" name="TextBox 38">
                <a:extLst>
                  <a:ext uri="{FF2B5EF4-FFF2-40B4-BE49-F238E27FC236}">
                    <a16:creationId xmlns:a16="http://schemas.microsoft.com/office/drawing/2014/main" id="{AF7569FA-B6AA-92B0-D120-A6F6793172A4}"/>
                  </a:ext>
                </a:extLst>
              </p:cNvPr>
              <p:cNvSpPr txBox="1"/>
              <p:nvPr/>
            </p:nvSpPr>
            <p:spPr>
              <a:xfrm>
                <a:off x="908873" y="5909321"/>
                <a:ext cx="4221234" cy="338554"/>
              </a:xfrm>
              <a:prstGeom prst="rect">
                <a:avLst/>
              </a:prstGeom>
              <a:noFill/>
            </p:spPr>
            <p:txBody>
              <a:bodyPr wrap="square" rtlCol="0">
                <a:spAutoFit/>
              </a:bodyPr>
              <a:lstStyle>
                <a:defPPr>
                  <a:defRPr lang="en-US"/>
                </a:defPPr>
                <a:lvl1pPr algn="r">
                  <a:defRPr sz="1400" b="1">
                    <a:latin typeface="DM Sans" pitchFamily="2" charset="0"/>
                  </a:defRPr>
                </a:lvl1pPr>
              </a:lstStyle>
              <a:p>
                <a:r>
                  <a:rPr lang="en-IN"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Geo Targeted &amp; Pre-Optimized Data</a:t>
                </a:r>
              </a:p>
            </p:txBody>
          </p:sp>
          <p:sp>
            <p:nvSpPr>
              <p:cNvPr id="40" name="TextBox 39">
                <a:extLst>
                  <a:ext uri="{FF2B5EF4-FFF2-40B4-BE49-F238E27FC236}">
                    <a16:creationId xmlns:a16="http://schemas.microsoft.com/office/drawing/2014/main" id="{5EB19CF0-A053-49D0-BB24-EE55A9842744}"/>
                  </a:ext>
                </a:extLst>
              </p:cNvPr>
              <p:cNvSpPr txBox="1"/>
              <p:nvPr/>
            </p:nvSpPr>
            <p:spPr>
              <a:xfrm>
                <a:off x="4633518" y="1418252"/>
                <a:ext cx="2880660" cy="338554"/>
              </a:xfrm>
              <a:prstGeom prst="rect">
                <a:avLst/>
              </a:prstGeom>
              <a:noFill/>
            </p:spPr>
            <p:txBody>
              <a:bodyPr wrap="square" rtlCol="0">
                <a:spAutoFit/>
              </a:bodyPr>
              <a:lstStyle>
                <a:defPPr>
                  <a:defRPr lang="en-US"/>
                </a:defPPr>
                <a:lvl1pPr algn="r">
                  <a:defRPr sz="1400" b="1">
                    <a:latin typeface="DM Sans" pitchFamily="2" charset="0"/>
                  </a:defRPr>
                </a:lvl1pPr>
              </a:lstStyle>
              <a:p>
                <a:pPr algn="ctr"/>
                <a:r>
                  <a:rPr lang="en-IN" sz="1600" b="0" dirty="0">
                    <a:solidFill>
                      <a:schemeClr val="tx1">
                        <a:lumMod val="95000"/>
                        <a:lumOff val="5000"/>
                      </a:schemeClr>
                    </a:solidFill>
                    <a:latin typeface="Montserrat Semi Bold" panose="020B0604020202020204" charset="0"/>
                    <a:ea typeface="Microsoft GothicNeo Light" panose="020B0503020000020004" pitchFamily="34" charset="-127"/>
                    <a:cs typeface="Arial" panose="020B0604020202020204" pitchFamily="34" charset="0"/>
                  </a:rPr>
                  <a:t>Total Addressable Market</a:t>
                </a:r>
              </a:p>
            </p:txBody>
          </p:sp>
        </p:grpSp>
        <p:pic>
          <p:nvPicPr>
            <p:cNvPr id="59" name="Picture 2" descr="Custom B2B Data For Marketing &amp; Sales | B2B Lists - Lake B2B">
              <a:extLst>
                <a:ext uri="{FF2B5EF4-FFF2-40B4-BE49-F238E27FC236}">
                  <a16:creationId xmlns:a16="http://schemas.microsoft.com/office/drawing/2014/main" id="{3AE60503-44E4-2BCA-03ED-10F387291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133" y="2756833"/>
              <a:ext cx="1379526" cy="15174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122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6C249-FD80-4666-D089-F484EC03F79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43D2A22-7CB9-BCDC-EBA4-D68459C28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20937ABE-25BB-A73B-3F47-B7E0A3B85056}"/>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11A6B"/>
                </a:solidFill>
                <a:latin typeface="Montserrat" panose="00000500000000000000" pitchFamily="2" charset="0"/>
              </a:rPr>
              <a:t>HEALTHCARE DATA CAPABILITIES</a:t>
            </a:r>
          </a:p>
        </p:txBody>
      </p:sp>
      <p:grpSp>
        <p:nvGrpSpPr>
          <p:cNvPr id="2" name="Group 1">
            <a:extLst>
              <a:ext uri="{FF2B5EF4-FFF2-40B4-BE49-F238E27FC236}">
                <a16:creationId xmlns:a16="http://schemas.microsoft.com/office/drawing/2014/main" id="{730B7CCA-95AE-2E9F-A15F-2DF8806E0448}"/>
              </a:ext>
            </a:extLst>
          </p:cNvPr>
          <p:cNvGrpSpPr/>
          <p:nvPr/>
        </p:nvGrpSpPr>
        <p:grpSpPr>
          <a:xfrm>
            <a:off x="0" y="2273681"/>
            <a:ext cx="12192000" cy="4406818"/>
            <a:chOff x="0" y="2451182"/>
            <a:chExt cx="12192000" cy="4406818"/>
          </a:xfrm>
        </p:grpSpPr>
        <p:sp>
          <p:nvSpPr>
            <p:cNvPr id="4" name="Freeform: Shape 3">
              <a:extLst>
                <a:ext uri="{FF2B5EF4-FFF2-40B4-BE49-F238E27FC236}">
                  <a16:creationId xmlns:a16="http://schemas.microsoft.com/office/drawing/2014/main" id="{C4CEA115-2C58-545E-F481-E5C60D682D49}"/>
                </a:ext>
              </a:extLst>
            </p:cNvPr>
            <p:cNvSpPr/>
            <p:nvPr/>
          </p:nvSpPr>
          <p:spPr>
            <a:xfrm>
              <a:off x="0" y="3467100"/>
              <a:ext cx="12192000" cy="3390900"/>
            </a:xfrm>
            <a:custGeom>
              <a:avLst/>
              <a:gdLst>
                <a:gd name="connsiteX0" fmla="*/ 537028 w 11359198"/>
                <a:gd name="connsiteY0" fmla="*/ 0 h 3390900"/>
                <a:gd name="connsiteX1" fmla="*/ 10822170 w 11359198"/>
                <a:gd name="connsiteY1" fmla="*/ 0 h 3390900"/>
                <a:gd name="connsiteX2" fmla="*/ 11359198 w 11359198"/>
                <a:gd name="connsiteY2" fmla="*/ 537028 h 3390900"/>
                <a:gd name="connsiteX3" fmla="*/ 11359198 w 11359198"/>
                <a:gd name="connsiteY3" fmla="*/ 3390900 h 3390900"/>
                <a:gd name="connsiteX4" fmla="*/ 0 w 11359198"/>
                <a:gd name="connsiteY4" fmla="*/ 3390900 h 3390900"/>
                <a:gd name="connsiteX5" fmla="*/ 0 w 11359198"/>
                <a:gd name="connsiteY5" fmla="*/ 537028 h 3390900"/>
                <a:gd name="connsiteX6" fmla="*/ 537028 w 11359198"/>
                <a:gd name="connsiteY6"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9198" h="3390900">
                  <a:moveTo>
                    <a:pt x="537028" y="0"/>
                  </a:moveTo>
                  <a:lnTo>
                    <a:pt x="10822170" y="0"/>
                  </a:lnTo>
                  <a:cubicBezTo>
                    <a:pt x="11118762" y="0"/>
                    <a:pt x="11359198" y="240436"/>
                    <a:pt x="11359198" y="537028"/>
                  </a:cubicBezTo>
                  <a:lnTo>
                    <a:pt x="11359198" y="3390900"/>
                  </a:lnTo>
                  <a:lnTo>
                    <a:pt x="0" y="3390900"/>
                  </a:lnTo>
                  <a:lnTo>
                    <a:pt x="0" y="537028"/>
                  </a:lnTo>
                  <a:cubicBezTo>
                    <a:pt x="0" y="240436"/>
                    <a:pt x="240436" y="0"/>
                    <a:pt x="537028" y="0"/>
                  </a:cubicBezTo>
                  <a:close/>
                </a:path>
              </a:pathLst>
            </a:custGeom>
            <a:solidFill>
              <a:schemeClr val="bg1"/>
            </a:solidFill>
            <a:ln>
              <a:solidFill>
                <a:srgbClr val="E8033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lumMod val="85000"/>
                    <a:lumOff val="15000"/>
                  </a:schemeClr>
                </a:solidFill>
                <a:latin typeface="Montserrat" panose="00000500000000000000" pitchFamily="2" charset="0"/>
              </a:endParaRPr>
            </a:p>
          </p:txBody>
        </p:sp>
        <p:pic>
          <p:nvPicPr>
            <p:cNvPr id="5" name="Picture 4">
              <a:extLst>
                <a:ext uri="{FF2B5EF4-FFF2-40B4-BE49-F238E27FC236}">
                  <a16:creationId xmlns:a16="http://schemas.microsoft.com/office/drawing/2014/main" id="{6B0228D7-3B1D-B3A6-72B7-128C9253003D}"/>
                </a:ext>
              </a:extLst>
            </p:cNvPr>
            <p:cNvPicPr>
              <a:picLocks noChangeAspect="1"/>
            </p:cNvPicPr>
            <p:nvPr/>
          </p:nvPicPr>
          <p:blipFill>
            <a:blip r:embed="rId3"/>
            <a:stretch>
              <a:fillRect/>
            </a:stretch>
          </p:blipFill>
          <p:spPr>
            <a:xfrm>
              <a:off x="3927284" y="2536526"/>
              <a:ext cx="2287137" cy="1249692"/>
            </a:xfrm>
            <a:prstGeom prst="rect">
              <a:avLst/>
            </a:prstGeom>
          </p:spPr>
        </p:pic>
        <p:pic>
          <p:nvPicPr>
            <p:cNvPr id="7" name="Picture 6" descr="Home Two - SVSON">
              <a:extLst>
                <a:ext uri="{FF2B5EF4-FFF2-40B4-BE49-F238E27FC236}">
                  <a16:creationId xmlns:a16="http://schemas.microsoft.com/office/drawing/2014/main" id="{E7B5F19C-3630-9B3E-440C-F8A699D48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8831" y="4366145"/>
              <a:ext cx="2570611" cy="248982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EA4DF435-90EF-D6A8-3C2E-791B2ED02EE4}"/>
                </a:ext>
              </a:extLst>
            </p:cNvPr>
            <p:cNvGrpSpPr/>
            <p:nvPr/>
          </p:nvGrpSpPr>
          <p:grpSpPr>
            <a:xfrm>
              <a:off x="385345" y="2451182"/>
              <a:ext cx="9210928" cy="3829926"/>
              <a:chOff x="527773" y="1711012"/>
              <a:chExt cx="11145223" cy="4634211"/>
            </a:xfrm>
          </p:grpSpPr>
          <p:grpSp>
            <p:nvGrpSpPr>
              <p:cNvPr id="9" name="Group 8">
                <a:extLst>
                  <a:ext uri="{FF2B5EF4-FFF2-40B4-BE49-F238E27FC236}">
                    <a16:creationId xmlns:a16="http://schemas.microsoft.com/office/drawing/2014/main" id="{C54BA4A2-18F1-ED15-9529-0B7D64CE07F5}"/>
                  </a:ext>
                </a:extLst>
              </p:cNvPr>
              <p:cNvGrpSpPr/>
              <p:nvPr/>
            </p:nvGrpSpPr>
            <p:grpSpPr>
              <a:xfrm>
                <a:off x="4318079" y="3733800"/>
                <a:ext cx="3503615" cy="2451128"/>
                <a:chOff x="7152472" y="2212020"/>
                <a:chExt cx="4796102" cy="2965869"/>
              </a:xfrm>
            </p:grpSpPr>
            <p:sp>
              <p:nvSpPr>
                <p:cNvPr id="69" name="TextBox 25">
                  <a:extLst>
                    <a:ext uri="{FF2B5EF4-FFF2-40B4-BE49-F238E27FC236}">
                      <a16:creationId xmlns:a16="http://schemas.microsoft.com/office/drawing/2014/main" id="{3073211B-75E3-A94F-2DF1-FE9E0A6AC595}"/>
                    </a:ext>
                  </a:extLst>
                </p:cNvPr>
                <p:cNvSpPr txBox="1"/>
                <p:nvPr/>
              </p:nvSpPr>
              <p:spPr>
                <a:xfrm>
                  <a:off x="7152472" y="3150116"/>
                  <a:ext cx="4796102" cy="2027773"/>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Acquire millions of professionals’ &amp; practitioners; contacts from top healthcare institutions across the globe</a:t>
                  </a:r>
                </a:p>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Additional intelligence on:</a:t>
                  </a:r>
                </a:p>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Top purchased drugs/medications</a:t>
                  </a:r>
                </a:p>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Spendings of top medical firms</a:t>
                  </a:r>
                </a:p>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Firmographic details</a:t>
                  </a:r>
                </a:p>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Highlights on healthcare trends</a:t>
                  </a:r>
                </a:p>
              </p:txBody>
            </p:sp>
            <p:sp>
              <p:nvSpPr>
                <p:cNvPr id="70" name="TextBox 25">
                  <a:extLst>
                    <a:ext uri="{FF2B5EF4-FFF2-40B4-BE49-F238E27FC236}">
                      <a16:creationId xmlns:a16="http://schemas.microsoft.com/office/drawing/2014/main" id="{98EC9D62-1769-5DA9-F5F5-F89F9610C8EF}"/>
                    </a:ext>
                  </a:extLst>
                </p:cNvPr>
                <p:cNvSpPr txBox="1"/>
                <p:nvPr/>
              </p:nvSpPr>
              <p:spPr>
                <a:xfrm>
                  <a:off x="7583937" y="2212020"/>
                  <a:ext cx="3933169" cy="720987"/>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a:solidFill>
                        <a:schemeClr val="tx1">
                          <a:lumMod val="85000"/>
                          <a:lumOff val="15000"/>
                        </a:schemeClr>
                      </a:solidFill>
                      <a:effectLst>
                        <a:outerShdw blurRad="38100" dist="38100" dir="2700000" algn="tl">
                          <a:srgbClr val="000000">
                            <a:alpha val="43137"/>
                          </a:srgbClr>
                        </a:outerShdw>
                      </a:effectLst>
                      <a:latin typeface="Montserrat Semi Bold" panose="00000700000000000000" pitchFamily="50" charset="0"/>
                      <a:ea typeface="Cambria" panose="02040503050406030204" pitchFamily="18" charset="0"/>
                      <a:cs typeface="Arial" panose="020B0604020202020204" pitchFamily="34" charset="0"/>
                    </a:rPr>
                    <a:t>Healthcare Intelligence Platform</a:t>
                  </a:r>
                </a:p>
              </p:txBody>
            </p:sp>
          </p:grpSp>
          <p:grpSp>
            <p:nvGrpSpPr>
              <p:cNvPr id="10" name="Group 9">
                <a:extLst>
                  <a:ext uri="{FF2B5EF4-FFF2-40B4-BE49-F238E27FC236}">
                    <a16:creationId xmlns:a16="http://schemas.microsoft.com/office/drawing/2014/main" id="{530794E7-ABB1-6493-AAF8-FC3256902B64}"/>
                  </a:ext>
                </a:extLst>
              </p:cNvPr>
              <p:cNvGrpSpPr/>
              <p:nvPr/>
            </p:nvGrpSpPr>
            <p:grpSpPr>
              <a:xfrm>
                <a:off x="527773" y="3733800"/>
                <a:ext cx="3476609" cy="2447114"/>
                <a:chOff x="7170954" y="2297660"/>
                <a:chExt cx="4759135" cy="2961010"/>
              </a:xfrm>
            </p:grpSpPr>
            <p:sp>
              <p:nvSpPr>
                <p:cNvPr id="67" name="TextBox 25">
                  <a:extLst>
                    <a:ext uri="{FF2B5EF4-FFF2-40B4-BE49-F238E27FC236}">
                      <a16:creationId xmlns:a16="http://schemas.microsoft.com/office/drawing/2014/main" id="{4F0C9688-9807-8B19-0315-5B8960AAA136}"/>
                    </a:ext>
                  </a:extLst>
                </p:cNvPr>
                <p:cNvSpPr txBox="1"/>
                <p:nvPr/>
              </p:nvSpPr>
              <p:spPr>
                <a:xfrm>
                  <a:off x="7748832" y="3275959"/>
                  <a:ext cx="3603381" cy="1982711"/>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Helps you communicate &amp; engage with top Healthcare Executives from across the globe. Access 26+Millon Healthcare contact data that is multi-source verified to ensure you enjoy multi-channel campaign success.</a:t>
                  </a:r>
                </a:p>
              </p:txBody>
            </p:sp>
            <p:sp>
              <p:nvSpPr>
                <p:cNvPr id="68" name="TextBox 25">
                  <a:extLst>
                    <a:ext uri="{FF2B5EF4-FFF2-40B4-BE49-F238E27FC236}">
                      <a16:creationId xmlns:a16="http://schemas.microsoft.com/office/drawing/2014/main" id="{E5A67673-9E16-DA1F-7982-9F98527FD716}"/>
                    </a:ext>
                  </a:extLst>
                </p:cNvPr>
                <p:cNvSpPr txBox="1"/>
                <p:nvPr/>
              </p:nvSpPr>
              <p:spPr>
                <a:xfrm>
                  <a:off x="7170954" y="2297660"/>
                  <a:ext cx="4759135" cy="720987"/>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a:solidFill>
                        <a:schemeClr val="tx1">
                          <a:lumMod val="85000"/>
                          <a:lumOff val="15000"/>
                        </a:schemeClr>
                      </a:solidFill>
                      <a:effectLst>
                        <a:outerShdw blurRad="38100" dist="38100" dir="2700000" algn="tl">
                          <a:srgbClr val="000000">
                            <a:alpha val="43137"/>
                          </a:srgbClr>
                        </a:outerShdw>
                      </a:effectLst>
                      <a:latin typeface="Montserrat Semi Bold" panose="00000700000000000000" pitchFamily="50" charset="0"/>
                      <a:ea typeface="Cambria" panose="02040503050406030204" pitchFamily="18" charset="0"/>
                      <a:cs typeface="Arial" panose="020B0604020202020204" pitchFamily="34" charset="0"/>
                    </a:rPr>
                    <a:t>Healthcare </a:t>
                  </a:r>
                </a:p>
                <a:p>
                  <a:pPr algn="ctr"/>
                  <a:r>
                    <a:rPr lang="en-US" sz="1600" dirty="0">
                      <a:solidFill>
                        <a:schemeClr val="tx1">
                          <a:lumMod val="85000"/>
                          <a:lumOff val="15000"/>
                        </a:schemeClr>
                      </a:solidFill>
                      <a:effectLst>
                        <a:outerShdw blurRad="38100" dist="38100" dir="2700000" algn="tl">
                          <a:srgbClr val="000000">
                            <a:alpha val="43137"/>
                          </a:srgbClr>
                        </a:outerShdw>
                      </a:effectLst>
                      <a:latin typeface="Montserrat Semi Bold" panose="00000700000000000000" pitchFamily="50" charset="0"/>
                      <a:ea typeface="Cambria" panose="02040503050406030204" pitchFamily="18" charset="0"/>
                      <a:cs typeface="Arial" panose="020B0604020202020204" pitchFamily="34" charset="0"/>
                    </a:rPr>
                    <a:t>Lists</a:t>
                  </a:r>
                </a:p>
              </p:txBody>
            </p:sp>
          </p:grpSp>
          <p:grpSp>
            <p:nvGrpSpPr>
              <p:cNvPr id="11" name="Group 10">
                <a:extLst>
                  <a:ext uri="{FF2B5EF4-FFF2-40B4-BE49-F238E27FC236}">
                    <a16:creationId xmlns:a16="http://schemas.microsoft.com/office/drawing/2014/main" id="{D1331E98-EB40-1C7A-8DEF-1DF462B0915B}"/>
                  </a:ext>
                </a:extLst>
              </p:cNvPr>
              <p:cNvGrpSpPr/>
              <p:nvPr/>
            </p:nvGrpSpPr>
            <p:grpSpPr>
              <a:xfrm>
                <a:off x="8409572" y="3733800"/>
                <a:ext cx="3185101" cy="2611423"/>
                <a:chOff x="7370478" y="2302325"/>
                <a:chExt cx="4360089" cy="3159827"/>
              </a:xfrm>
            </p:grpSpPr>
            <p:sp>
              <p:nvSpPr>
                <p:cNvPr id="65" name="TextBox 25">
                  <a:extLst>
                    <a:ext uri="{FF2B5EF4-FFF2-40B4-BE49-F238E27FC236}">
                      <a16:creationId xmlns:a16="http://schemas.microsoft.com/office/drawing/2014/main" id="{9649CC9E-2B00-1922-58F7-450DB40CA0F8}"/>
                    </a:ext>
                  </a:extLst>
                </p:cNvPr>
                <p:cNvSpPr txBox="1"/>
                <p:nvPr/>
              </p:nvSpPr>
              <p:spPr>
                <a:xfrm>
                  <a:off x="7370478" y="3209069"/>
                  <a:ext cx="4360089" cy="2253083"/>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Update your database with every single detail about customers, both old and new. Our experts gather these data from credible sources to keep the databank fresh and relevant, Data Enrichment Services will help you connect with your global customers and stay ahead of your competitors</a:t>
                  </a:r>
                </a:p>
              </p:txBody>
            </p:sp>
            <p:sp>
              <p:nvSpPr>
                <p:cNvPr id="66" name="TextBox 25">
                  <a:extLst>
                    <a:ext uri="{FF2B5EF4-FFF2-40B4-BE49-F238E27FC236}">
                      <a16:creationId xmlns:a16="http://schemas.microsoft.com/office/drawing/2014/main" id="{98E31914-AA5E-19E8-DB89-5B30E10D2A01}"/>
                    </a:ext>
                  </a:extLst>
                </p:cNvPr>
                <p:cNvSpPr txBox="1"/>
                <p:nvPr/>
              </p:nvSpPr>
              <p:spPr>
                <a:xfrm>
                  <a:off x="7387279" y="2302325"/>
                  <a:ext cx="4326488" cy="720987"/>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a:solidFill>
                        <a:schemeClr val="tx1">
                          <a:lumMod val="85000"/>
                          <a:lumOff val="15000"/>
                        </a:schemeClr>
                      </a:solidFill>
                      <a:effectLst>
                        <a:outerShdw blurRad="38100" dist="38100" dir="2700000" algn="tl">
                          <a:srgbClr val="000000">
                            <a:alpha val="43137"/>
                          </a:srgbClr>
                        </a:outerShdw>
                      </a:effectLst>
                      <a:latin typeface="Montserrat Semi Bold" panose="00000700000000000000" pitchFamily="50" charset="0"/>
                      <a:ea typeface="Cambria" panose="02040503050406030204" pitchFamily="18" charset="0"/>
                      <a:cs typeface="Arial" panose="020B0604020202020204" pitchFamily="34" charset="0"/>
                    </a:rPr>
                    <a:t>Healthcare </a:t>
                  </a:r>
                  <a:r>
                    <a:rPr lang="en-US" sz="1600">
                      <a:solidFill>
                        <a:schemeClr val="tx1">
                          <a:lumMod val="85000"/>
                          <a:lumOff val="15000"/>
                        </a:schemeClr>
                      </a:solidFill>
                      <a:effectLst>
                        <a:outerShdw blurRad="38100" dist="38100" dir="2700000" algn="tl">
                          <a:srgbClr val="000000">
                            <a:alpha val="43137"/>
                          </a:srgbClr>
                        </a:outerShdw>
                      </a:effectLst>
                      <a:latin typeface="Montserrat Semi Bold" panose="00000700000000000000" pitchFamily="50" charset="0"/>
                      <a:ea typeface="Cambria" panose="02040503050406030204" pitchFamily="18" charset="0"/>
                      <a:cs typeface="Arial" panose="020B0604020202020204" pitchFamily="34" charset="0"/>
                    </a:rPr>
                    <a:t>Appending </a:t>
                  </a:r>
                </a:p>
                <a:p>
                  <a:pPr algn="ctr"/>
                  <a:r>
                    <a:rPr lang="en-US" sz="1600">
                      <a:solidFill>
                        <a:schemeClr val="tx1">
                          <a:lumMod val="85000"/>
                          <a:lumOff val="15000"/>
                        </a:schemeClr>
                      </a:solidFill>
                      <a:effectLst>
                        <a:outerShdw blurRad="38100" dist="38100" dir="2700000" algn="tl">
                          <a:srgbClr val="000000">
                            <a:alpha val="43137"/>
                          </a:srgbClr>
                        </a:outerShdw>
                      </a:effectLst>
                      <a:latin typeface="Montserrat Semi Bold" panose="00000700000000000000" pitchFamily="50" charset="0"/>
                      <a:ea typeface="Cambria" panose="02040503050406030204" pitchFamily="18" charset="0"/>
                      <a:cs typeface="Arial" panose="020B0604020202020204" pitchFamily="34" charset="0"/>
                    </a:rPr>
                    <a:t>&amp; </a:t>
                  </a:r>
                  <a:r>
                    <a:rPr lang="en-US" sz="1600" dirty="0">
                      <a:solidFill>
                        <a:schemeClr val="tx1">
                          <a:lumMod val="85000"/>
                          <a:lumOff val="15000"/>
                        </a:schemeClr>
                      </a:solidFill>
                      <a:effectLst>
                        <a:outerShdw blurRad="38100" dist="38100" dir="2700000" algn="tl">
                          <a:srgbClr val="000000">
                            <a:alpha val="43137"/>
                          </a:srgbClr>
                        </a:outerShdw>
                      </a:effectLst>
                      <a:latin typeface="Montserrat Semi Bold" panose="00000700000000000000" pitchFamily="50" charset="0"/>
                      <a:ea typeface="Cambria" panose="02040503050406030204" pitchFamily="18" charset="0"/>
                      <a:cs typeface="Arial" panose="020B0604020202020204" pitchFamily="34" charset="0"/>
                    </a:rPr>
                    <a:t>Enrichment</a:t>
                  </a:r>
                </a:p>
              </p:txBody>
            </p:sp>
          </p:grpSp>
          <p:pic>
            <p:nvPicPr>
              <p:cNvPr id="60" name="Picture 59">
                <a:extLst>
                  <a:ext uri="{FF2B5EF4-FFF2-40B4-BE49-F238E27FC236}">
                    <a16:creationId xmlns:a16="http://schemas.microsoft.com/office/drawing/2014/main" id="{1A8BFB99-4879-DA01-CF59-53148C54C714}"/>
                  </a:ext>
                </a:extLst>
              </p:cNvPr>
              <p:cNvPicPr>
                <a:picLocks noChangeAspect="1"/>
              </p:cNvPicPr>
              <p:nvPr/>
            </p:nvPicPr>
            <p:blipFill>
              <a:blip r:embed="rId5"/>
              <a:stretch>
                <a:fillRect/>
              </a:stretch>
            </p:blipFill>
            <p:spPr>
              <a:xfrm>
                <a:off x="8544911" y="1780167"/>
                <a:ext cx="2732486" cy="1583662"/>
              </a:xfrm>
              <a:prstGeom prst="rect">
                <a:avLst/>
              </a:prstGeom>
              <a:ln>
                <a:noFill/>
              </a:ln>
            </p:spPr>
          </p:pic>
          <p:pic>
            <p:nvPicPr>
              <p:cNvPr id="61" name="Google Shape;509;p76" descr="A picture containing text, monitor, electronics, computer&#10;&#10;Description automatically generated">
                <a:extLst>
                  <a:ext uri="{FF2B5EF4-FFF2-40B4-BE49-F238E27FC236}">
                    <a16:creationId xmlns:a16="http://schemas.microsoft.com/office/drawing/2014/main" id="{864B7524-3E7E-AE5E-5EA4-0274E1EEAB2A}"/>
                  </a:ext>
                </a:extLst>
              </p:cNvPr>
              <p:cNvPicPr preferRelativeResize="0"/>
              <p:nvPr/>
            </p:nvPicPr>
            <p:blipFill rotWithShape="1">
              <a:blip r:embed="rId6">
                <a:alphaModFix/>
              </a:blip>
              <a:srcRect/>
              <a:stretch/>
            </p:blipFill>
            <p:spPr>
              <a:xfrm>
                <a:off x="8182159" y="1711012"/>
                <a:ext cx="3490837" cy="1885271"/>
              </a:xfrm>
              <a:prstGeom prst="rect">
                <a:avLst/>
              </a:prstGeom>
              <a:noFill/>
              <a:ln>
                <a:noFill/>
              </a:ln>
            </p:spPr>
          </p:pic>
          <p:pic>
            <p:nvPicPr>
              <p:cNvPr id="62" name="Google Shape;510;p76" descr="A picture containing text, monitor, electronics, computer&#10;&#10;Description automatically generated">
                <a:extLst>
                  <a:ext uri="{FF2B5EF4-FFF2-40B4-BE49-F238E27FC236}">
                    <a16:creationId xmlns:a16="http://schemas.microsoft.com/office/drawing/2014/main" id="{80F172CF-DBB6-C757-0F27-28E761D50B14}"/>
                  </a:ext>
                </a:extLst>
              </p:cNvPr>
              <p:cNvPicPr preferRelativeResize="0"/>
              <p:nvPr/>
            </p:nvPicPr>
            <p:blipFill rotWithShape="1">
              <a:blip r:embed="rId6">
                <a:alphaModFix/>
              </a:blip>
              <a:srcRect/>
              <a:stretch/>
            </p:blipFill>
            <p:spPr>
              <a:xfrm>
                <a:off x="4440327" y="1727402"/>
                <a:ext cx="3490839" cy="1885271"/>
              </a:xfrm>
              <a:prstGeom prst="rect">
                <a:avLst/>
              </a:prstGeom>
              <a:noFill/>
              <a:ln>
                <a:noFill/>
              </a:ln>
            </p:spPr>
          </p:pic>
          <p:pic>
            <p:nvPicPr>
              <p:cNvPr id="63" name="Picture 62">
                <a:extLst>
                  <a:ext uri="{FF2B5EF4-FFF2-40B4-BE49-F238E27FC236}">
                    <a16:creationId xmlns:a16="http://schemas.microsoft.com/office/drawing/2014/main" id="{85D9D6DA-F3F4-B707-1763-6BF7A3E61A79}"/>
                  </a:ext>
                </a:extLst>
              </p:cNvPr>
              <p:cNvPicPr>
                <a:picLocks noChangeAspect="1"/>
              </p:cNvPicPr>
              <p:nvPr/>
            </p:nvPicPr>
            <p:blipFill>
              <a:blip r:embed="rId7"/>
              <a:stretch>
                <a:fillRect/>
              </a:stretch>
            </p:blipFill>
            <p:spPr>
              <a:xfrm>
                <a:off x="982133" y="1811866"/>
                <a:ext cx="2709333" cy="1535029"/>
              </a:xfrm>
              <a:prstGeom prst="rect">
                <a:avLst/>
              </a:prstGeom>
            </p:spPr>
          </p:pic>
          <p:pic>
            <p:nvPicPr>
              <p:cNvPr id="64" name="Google Shape;507;p76" descr="A picture containing text, monitor, electronics, computer&#10;&#10;Description automatically generated">
                <a:extLst>
                  <a:ext uri="{FF2B5EF4-FFF2-40B4-BE49-F238E27FC236}">
                    <a16:creationId xmlns:a16="http://schemas.microsoft.com/office/drawing/2014/main" id="{6BE4D153-76DB-D733-4ACD-9BB1B8ED86D8}"/>
                  </a:ext>
                </a:extLst>
              </p:cNvPr>
              <p:cNvPicPr preferRelativeResize="0"/>
              <p:nvPr/>
            </p:nvPicPr>
            <p:blipFill rotWithShape="1">
              <a:blip r:embed="rId6">
                <a:alphaModFix/>
              </a:blip>
              <a:srcRect/>
              <a:stretch/>
            </p:blipFill>
            <p:spPr>
              <a:xfrm>
                <a:off x="586736" y="1727402"/>
                <a:ext cx="3490839" cy="1885271"/>
              </a:xfrm>
              <a:prstGeom prst="rect">
                <a:avLst/>
              </a:prstGeom>
              <a:noFill/>
              <a:ln>
                <a:noFill/>
              </a:ln>
            </p:spPr>
          </p:pic>
        </p:grpSp>
      </p:grpSp>
    </p:spTree>
    <p:extLst>
      <p:ext uri="{BB962C8B-B14F-4D97-AF65-F5344CB8AC3E}">
        <p14:creationId xmlns:p14="http://schemas.microsoft.com/office/powerpoint/2010/main" val="1249349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66252-C643-22AC-7A07-BDE1DE759BC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80755FF-63AE-A082-F22B-367ADCBB9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926" y="157862"/>
            <a:ext cx="1493325" cy="388265"/>
          </a:xfrm>
          <a:prstGeom prst="rect">
            <a:avLst/>
          </a:prstGeom>
        </p:spPr>
      </p:pic>
      <p:sp>
        <p:nvSpPr>
          <p:cNvPr id="6" name="Title 2">
            <a:extLst>
              <a:ext uri="{FF2B5EF4-FFF2-40B4-BE49-F238E27FC236}">
                <a16:creationId xmlns:a16="http://schemas.microsoft.com/office/drawing/2014/main" id="{8AFAF6FF-B0E1-8A2D-8639-D08639124E8B}"/>
              </a:ext>
            </a:extLst>
          </p:cNvPr>
          <p:cNvSpPr txBox="1">
            <a:spLocks/>
          </p:cNvSpPr>
          <p:nvPr/>
        </p:nvSpPr>
        <p:spPr>
          <a:xfrm>
            <a:off x="416119" y="264188"/>
            <a:ext cx="7537034" cy="8477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011A6B"/>
                </a:solidFill>
                <a:latin typeface="Montserrat" panose="00000500000000000000" pitchFamily="2" charset="0"/>
              </a:rPr>
              <a:t>OTHER DATA CAPABILITIES</a:t>
            </a:r>
          </a:p>
        </p:txBody>
      </p:sp>
      <p:grpSp>
        <p:nvGrpSpPr>
          <p:cNvPr id="2" name="Group 1">
            <a:extLst>
              <a:ext uri="{FF2B5EF4-FFF2-40B4-BE49-F238E27FC236}">
                <a16:creationId xmlns:a16="http://schemas.microsoft.com/office/drawing/2014/main" id="{B1F5FA74-2323-56BB-AEB4-0873965F6430}"/>
              </a:ext>
            </a:extLst>
          </p:cNvPr>
          <p:cNvGrpSpPr/>
          <p:nvPr/>
        </p:nvGrpSpPr>
        <p:grpSpPr>
          <a:xfrm>
            <a:off x="0" y="2597894"/>
            <a:ext cx="12232057" cy="4102244"/>
            <a:chOff x="0" y="2597894"/>
            <a:chExt cx="12232057" cy="4102244"/>
          </a:xfrm>
        </p:grpSpPr>
        <p:sp>
          <p:nvSpPr>
            <p:cNvPr id="12" name="Freeform: Shape 11">
              <a:extLst>
                <a:ext uri="{FF2B5EF4-FFF2-40B4-BE49-F238E27FC236}">
                  <a16:creationId xmlns:a16="http://schemas.microsoft.com/office/drawing/2014/main" id="{820006BB-5A95-0A15-24B3-7EBE88B798B9}"/>
                </a:ext>
              </a:extLst>
            </p:cNvPr>
            <p:cNvSpPr/>
            <p:nvPr/>
          </p:nvSpPr>
          <p:spPr>
            <a:xfrm>
              <a:off x="0" y="3309238"/>
              <a:ext cx="12192000" cy="3390900"/>
            </a:xfrm>
            <a:custGeom>
              <a:avLst/>
              <a:gdLst>
                <a:gd name="connsiteX0" fmla="*/ 537028 w 11359198"/>
                <a:gd name="connsiteY0" fmla="*/ 0 h 3390900"/>
                <a:gd name="connsiteX1" fmla="*/ 10822170 w 11359198"/>
                <a:gd name="connsiteY1" fmla="*/ 0 h 3390900"/>
                <a:gd name="connsiteX2" fmla="*/ 11359198 w 11359198"/>
                <a:gd name="connsiteY2" fmla="*/ 537028 h 3390900"/>
                <a:gd name="connsiteX3" fmla="*/ 11359198 w 11359198"/>
                <a:gd name="connsiteY3" fmla="*/ 3390900 h 3390900"/>
                <a:gd name="connsiteX4" fmla="*/ 0 w 11359198"/>
                <a:gd name="connsiteY4" fmla="*/ 3390900 h 3390900"/>
                <a:gd name="connsiteX5" fmla="*/ 0 w 11359198"/>
                <a:gd name="connsiteY5" fmla="*/ 537028 h 3390900"/>
                <a:gd name="connsiteX6" fmla="*/ 537028 w 11359198"/>
                <a:gd name="connsiteY6"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9198" h="3390900">
                  <a:moveTo>
                    <a:pt x="537028" y="0"/>
                  </a:moveTo>
                  <a:lnTo>
                    <a:pt x="10822170" y="0"/>
                  </a:lnTo>
                  <a:cubicBezTo>
                    <a:pt x="11118762" y="0"/>
                    <a:pt x="11359198" y="240436"/>
                    <a:pt x="11359198" y="537028"/>
                  </a:cubicBezTo>
                  <a:lnTo>
                    <a:pt x="11359198" y="3390900"/>
                  </a:lnTo>
                  <a:lnTo>
                    <a:pt x="0" y="3390900"/>
                  </a:lnTo>
                  <a:lnTo>
                    <a:pt x="0" y="537028"/>
                  </a:lnTo>
                  <a:cubicBezTo>
                    <a:pt x="0" y="240436"/>
                    <a:pt x="240436" y="0"/>
                    <a:pt x="537028" y="0"/>
                  </a:cubicBezTo>
                  <a:close/>
                </a:path>
              </a:pathLst>
            </a:custGeom>
            <a:solidFill>
              <a:schemeClr val="bg1"/>
            </a:solidFill>
            <a:ln>
              <a:solidFill>
                <a:srgbClr val="E8033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lumMod val="85000"/>
                    <a:lumOff val="15000"/>
                  </a:schemeClr>
                </a:solidFill>
                <a:latin typeface="Montserrat" panose="00000500000000000000" pitchFamily="2" charset="0"/>
              </a:endParaRPr>
            </a:p>
          </p:txBody>
        </p:sp>
        <p:pic>
          <p:nvPicPr>
            <p:cNvPr id="13" name="Picture 2" descr="B2B Data Services - Data Enrichment Services - EBQ">
              <a:extLst>
                <a:ext uri="{FF2B5EF4-FFF2-40B4-BE49-F238E27FC236}">
                  <a16:creationId xmlns:a16="http://schemas.microsoft.com/office/drawing/2014/main" id="{3E22B7D8-31B9-842A-7D8F-4C8B03000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3120" y="4226211"/>
              <a:ext cx="2928937" cy="24036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23A435E-7828-5AEB-12CD-7DF9D5E4F0FC}"/>
                </a:ext>
              </a:extLst>
            </p:cNvPr>
            <p:cNvPicPr>
              <a:picLocks noChangeAspect="1"/>
            </p:cNvPicPr>
            <p:nvPr/>
          </p:nvPicPr>
          <p:blipFill>
            <a:blip r:embed="rId4"/>
            <a:stretch>
              <a:fillRect/>
            </a:stretch>
          </p:blipFill>
          <p:spPr>
            <a:xfrm>
              <a:off x="7088548" y="2650977"/>
              <a:ext cx="2253673" cy="1302065"/>
            </a:xfrm>
            <a:prstGeom prst="rect">
              <a:avLst/>
            </a:prstGeom>
          </p:spPr>
        </p:pic>
        <p:pic>
          <p:nvPicPr>
            <p:cNvPr id="15" name="Picture 3" descr="image002">
              <a:extLst>
                <a:ext uri="{FF2B5EF4-FFF2-40B4-BE49-F238E27FC236}">
                  <a16:creationId xmlns:a16="http://schemas.microsoft.com/office/drawing/2014/main" id="{B11FF1A4-4589-80CD-C952-013EA4CD2A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2685" y="2687691"/>
              <a:ext cx="2287137" cy="12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258E5EFC-2DCD-A62A-766E-C003B046D646}"/>
                </a:ext>
              </a:extLst>
            </p:cNvPr>
            <p:cNvGrpSpPr/>
            <p:nvPr/>
          </p:nvGrpSpPr>
          <p:grpSpPr>
            <a:xfrm>
              <a:off x="434075" y="2597894"/>
              <a:ext cx="9223805" cy="3961304"/>
              <a:chOff x="586736" y="1727400"/>
              <a:chExt cx="11160804" cy="4793176"/>
            </a:xfrm>
          </p:grpSpPr>
          <p:pic>
            <p:nvPicPr>
              <p:cNvPr id="17" name="Google Shape;510;p76" descr="A picture containing text, monitor, electronics, computer&#10;&#10;Description automatically generated">
                <a:extLst>
                  <a:ext uri="{FF2B5EF4-FFF2-40B4-BE49-F238E27FC236}">
                    <a16:creationId xmlns:a16="http://schemas.microsoft.com/office/drawing/2014/main" id="{E1939E01-5376-6BBA-44E0-CD111165F628}"/>
                  </a:ext>
                </a:extLst>
              </p:cNvPr>
              <p:cNvPicPr preferRelativeResize="0"/>
              <p:nvPr/>
            </p:nvPicPr>
            <p:blipFill rotWithShape="1">
              <a:blip r:embed="rId6">
                <a:alphaModFix/>
              </a:blip>
              <a:srcRect/>
              <a:stretch/>
            </p:blipFill>
            <p:spPr>
              <a:xfrm>
                <a:off x="4391027" y="1727401"/>
                <a:ext cx="3490839" cy="1885271"/>
              </a:xfrm>
              <a:prstGeom prst="rect">
                <a:avLst/>
              </a:prstGeom>
              <a:noFill/>
              <a:ln>
                <a:noFill/>
              </a:ln>
            </p:spPr>
          </p:pic>
          <p:grpSp>
            <p:nvGrpSpPr>
              <p:cNvPr id="18" name="Group 17">
                <a:extLst>
                  <a:ext uri="{FF2B5EF4-FFF2-40B4-BE49-F238E27FC236}">
                    <a16:creationId xmlns:a16="http://schemas.microsoft.com/office/drawing/2014/main" id="{C78E0EBC-913A-C6BF-1A18-1C14FA4D5240}"/>
                  </a:ext>
                </a:extLst>
              </p:cNvPr>
              <p:cNvGrpSpPr/>
              <p:nvPr/>
            </p:nvGrpSpPr>
            <p:grpSpPr>
              <a:xfrm>
                <a:off x="4622111" y="3733800"/>
                <a:ext cx="2895548" cy="2413887"/>
                <a:chOff x="7568663" y="2212020"/>
                <a:chExt cx="3963719" cy="2920807"/>
              </a:xfrm>
            </p:grpSpPr>
            <p:sp>
              <p:nvSpPr>
                <p:cNvPr id="28" name="TextBox 25">
                  <a:extLst>
                    <a:ext uri="{FF2B5EF4-FFF2-40B4-BE49-F238E27FC236}">
                      <a16:creationId xmlns:a16="http://schemas.microsoft.com/office/drawing/2014/main" id="{16F9DCF5-6E34-C8A1-2767-BB6EBA63C68C}"/>
                    </a:ext>
                  </a:extLst>
                </p:cNvPr>
                <p:cNvSpPr txBox="1"/>
                <p:nvPr/>
              </p:nvSpPr>
              <p:spPr>
                <a:xfrm>
                  <a:off x="7568663" y="3150115"/>
                  <a:ext cx="3963719" cy="1982712"/>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Discover ideal target groups from similar business technology installers identified across sectors</a:t>
                  </a:r>
                </a:p>
                <a:p>
                  <a:pPr algn="ctr"/>
                  <a:endParaRPr lang="en-US" sz="110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endParaRPr>
                </a:p>
                <a:p>
                  <a:pPr algn="ctr"/>
                  <a:r>
                    <a:rPr lang="en-US" sz="110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We Cover:</a:t>
                  </a:r>
                </a:p>
                <a:p>
                  <a:pPr algn="ctr"/>
                  <a:endParaRPr lang="en-US" sz="110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endParaRPr>
                </a:p>
                <a:p>
                  <a:pPr algn="ctr"/>
                  <a:r>
                    <a:rPr lang="en-US" sz="110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12,000+ Technologies</a:t>
                  </a:r>
                </a:p>
                <a:p>
                  <a:pPr algn="ctr"/>
                  <a:r>
                    <a:rPr lang="en-US" sz="110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1M+ top global tech firms</a:t>
                  </a:r>
                </a:p>
              </p:txBody>
            </p:sp>
            <p:sp>
              <p:nvSpPr>
                <p:cNvPr id="29" name="TextBox 25">
                  <a:extLst>
                    <a:ext uri="{FF2B5EF4-FFF2-40B4-BE49-F238E27FC236}">
                      <a16:creationId xmlns:a16="http://schemas.microsoft.com/office/drawing/2014/main" id="{266FF8F3-E87C-9714-AA5A-46026E8D155D}"/>
                    </a:ext>
                  </a:extLst>
                </p:cNvPr>
                <p:cNvSpPr txBox="1"/>
                <p:nvPr/>
              </p:nvSpPr>
              <p:spPr>
                <a:xfrm>
                  <a:off x="7925245" y="2212020"/>
                  <a:ext cx="3250553" cy="360493"/>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a:solidFill>
                        <a:schemeClr val="tx1">
                          <a:lumMod val="85000"/>
                          <a:lumOff val="15000"/>
                        </a:schemeClr>
                      </a:solidFill>
                      <a:effectLst>
                        <a:outerShdw blurRad="38100" dist="38100" dir="2700000" algn="tl">
                          <a:srgbClr val="000000">
                            <a:alpha val="43137"/>
                          </a:srgbClr>
                        </a:outerShdw>
                      </a:effectLst>
                      <a:latin typeface="Montserrat Semi Bold" panose="00000700000000000000" pitchFamily="50" charset="0"/>
                      <a:ea typeface="Cambria" panose="02040503050406030204" pitchFamily="18" charset="0"/>
                      <a:cs typeface="Arial" panose="020B0604020202020204" pitchFamily="34" charset="0"/>
                    </a:rPr>
                    <a:t>Technology Insights</a:t>
                  </a:r>
                  <a:endParaRPr lang="en-US" sz="1600" dirty="0">
                    <a:solidFill>
                      <a:schemeClr val="tx1">
                        <a:lumMod val="85000"/>
                        <a:lumOff val="15000"/>
                      </a:schemeClr>
                    </a:solidFill>
                    <a:effectLst>
                      <a:outerShdw blurRad="38100" dist="38100" dir="2700000" algn="tl">
                        <a:srgbClr val="000000">
                          <a:alpha val="43137"/>
                        </a:srgbClr>
                      </a:outerShdw>
                    </a:effectLst>
                    <a:latin typeface="Montserrat Semi Bold" panose="00000700000000000000" pitchFamily="50" charset="0"/>
                    <a:ea typeface="Cambria" panose="02040503050406030204" pitchFamily="18" charset="0"/>
                    <a:cs typeface="Arial" panose="020B0604020202020204" pitchFamily="34" charset="0"/>
                  </a:endParaRPr>
                </a:p>
              </p:txBody>
            </p:sp>
          </p:grpSp>
          <p:grpSp>
            <p:nvGrpSpPr>
              <p:cNvPr id="19" name="Group 18">
                <a:extLst>
                  <a:ext uri="{FF2B5EF4-FFF2-40B4-BE49-F238E27FC236}">
                    <a16:creationId xmlns:a16="http://schemas.microsoft.com/office/drawing/2014/main" id="{1C13DE63-01D1-968D-75F1-BA7DE0C561F2}"/>
                  </a:ext>
                </a:extLst>
              </p:cNvPr>
              <p:cNvGrpSpPr/>
              <p:nvPr/>
            </p:nvGrpSpPr>
            <p:grpSpPr>
              <a:xfrm>
                <a:off x="636591" y="3733800"/>
                <a:ext cx="3610723" cy="2786776"/>
                <a:chOff x="7319915" y="2297660"/>
                <a:chExt cx="4942724" cy="3371997"/>
              </a:xfrm>
            </p:grpSpPr>
            <p:sp>
              <p:nvSpPr>
                <p:cNvPr id="26" name="TextBox 25">
                  <a:extLst>
                    <a:ext uri="{FF2B5EF4-FFF2-40B4-BE49-F238E27FC236}">
                      <a16:creationId xmlns:a16="http://schemas.microsoft.com/office/drawing/2014/main" id="{53FE27AA-053B-2B47-4E2F-B472F18A1D89}"/>
                    </a:ext>
                  </a:extLst>
                </p:cNvPr>
                <p:cNvSpPr txBox="1"/>
                <p:nvPr/>
              </p:nvSpPr>
              <p:spPr>
                <a:xfrm>
                  <a:off x="7319915" y="3211747"/>
                  <a:ext cx="4942724" cy="2457910"/>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Select your business focus, and get your dataset arranged accordingly, segmented by demographics, regions and industry</a:t>
                  </a:r>
                </a:p>
                <a:p>
                  <a:pPr algn="ctr"/>
                  <a:endPar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endParaRPr>
                </a:p>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Over 85% Accuracy on any list</a:t>
                  </a:r>
                </a:p>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Matched to business objective(s)</a:t>
                  </a:r>
                </a:p>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Region and industry segmented</a:t>
                  </a:r>
                </a:p>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Pre-tested for quick delivery</a:t>
                  </a:r>
                </a:p>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Organizational hierarchy added</a:t>
                  </a:r>
                </a:p>
                <a:p>
                  <a:pPr algn="ctr"/>
                  <a:r>
                    <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Simple and transparent data processing</a:t>
                  </a:r>
                </a:p>
              </p:txBody>
            </p:sp>
            <p:sp>
              <p:nvSpPr>
                <p:cNvPr id="27" name="TextBox 25">
                  <a:extLst>
                    <a:ext uri="{FF2B5EF4-FFF2-40B4-BE49-F238E27FC236}">
                      <a16:creationId xmlns:a16="http://schemas.microsoft.com/office/drawing/2014/main" id="{79B12827-D21F-17CB-948C-2DB5C4411352}"/>
                    </a:ext>
                  </a:extLst>
                </p:cNvPr>
                <p:cNvSpPr txBox="1"/>
                <p:nvPr/>
              </p:nvSpPr>
              <p:spPr>
                <a:xfrm>
                  <a:off x="8072995" y="2297660"/>
                  <a:ext cx="2955048" cy="360493"/>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a:solidFill>
                        <a:schemeClr val="tx1">
                          <a:lumMod val="85000"/>
                          <a:lumOff val="15000"/>
                        </a:schemeClr>
                      </a:solidFill>
                      <a:effectLst>
                        <a:outerShdw blurRad="38100" dist="38100" dir="2700000" algn="tl">
                          <a:srgbClr val="000000">
                            <a:alpha val="43137"/>
                          </a:srgbClr>
                        </a:outerShdw>
                      </a:effectLst>
                      <a:latin typeface="Montserrat Semi Bold" panose="00000700000000000000" pitchFamily="50" charset="0"/>
                      <a:ea typeface="Cambria" panose="02040503050406030204" pitchFamily="18" charset="0"/>
                      <a:cs typeface="Arial" panose="020B0604020202020204" pitchFamily="34" charset="0"/>
                    </a:rPr>
                    <a:t>B2B Custom Data</a:t>
                  </a:r>
                  <a:endParaRPr lang="en-US" sz="1600" dirty="0">
                    <a:solidFill>
                      <a:schemeClr val="tx1">
                        <a:lumMod val="85000"/>
                        <a:lumOff val="15000"/>
                      </a:schemeClr>
                    </a:solidFill>
                    <a:effectLst>
                      <a:outerShdw blurRad="38100" dist="38100" dir="2700000" algn="tl">
                        <a:srgbClr val="000000">
                          <a:alpha val="43137"/>
                        </a:srgbClr>
                      </a:outerShdw>
                    </a:effectLst>
                    <a:latin typeface="Montserrat Semi Bold" panose="00000700000000000000" pitchFamily="50" charset="0"/>
                    <a:ea typeface="Cambria" panose="02040503050406030204" pitchFamily="18" charset="0"/>
                    <a:cs typeface="Arial" panose="020B0604020202020204" pitchFamily="34" charset="0"/>
                  </a:endParaRPr>
                </a:p>
              </p:txBody>
            </p:sp>
          </p:grpSp>
          <p:grpSp>
            <p:nvGrpSpPr>
              <p:cNvPr id="20" name="Group 19">
                <a:extLst>
                  <a:ext uri="{FF2B5EF4-FFF2-40B4-BE49-F238E27FC236}">
                    <a16:creationId xmlns:a16="http://schemas.microsoft.com/office/drawing/2014/main" id="{34F25B3E-4D1B-A0E7-8225-0AAFB41D44EC}"/>
                  </a:ext>
                </a:extLst>
              </p:cNvPr>
              <p:cNvGrpSpPr/>
              <p:nvPr/>
            </p:nvGrpSpPr>
            <p:grpSpPr>
              <a:xfrm>
                <a:off x="8421845" y="3733800"/>
                <a:ext cx="3160555" cy="2225628"/>
                <a:chOff x="7387279" y="2302325"/>
                <a:chExt cx="4326488" cy="2693017"/>
              </a:xfrm>
            </p:grpSpPr>
            <p:sp>
              <p:nvSpPr>
                <p:cNvPr id="24" name="TextBox 25">
                  <a:extLst>
                    <a:ext uri="{FF2B5EF4-FFF2-40B4-BE49-F238E27FC236}">
                      <a16:creationId xmlns:a16="http://schemas.microsoft.com/office/drawing/2014/main" id="{89C9C440-D9A3-2415-8E12-CE26C7BA4B12}"/>
                    </a:ext>
                  </a:extLst>
                </p:cNvPr>
                <p:cNvSpPr txBox="1"/>
                <p:nvPr/>
              </p:nvSpPr>
              <p:spPr>
                <a:xfrm>
                  <a:off x="7748833" y="3260467"/>
                  <a:ext cx="3603380" cy="1734875"/>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Gauge your total active demand with Intent Data</a:t>
                  </a:r>
                </a:p>
                <a:p>
                  <a:pPr algn="ctr"/>
                  <a:endParaRPr lang="en-US" sz="110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endParaRPr>
                </a:p>
                <a:p>
                  <a:pPr algn="ctr"/>
                  <a:r>
                    <a:rPr lang="en-US" sz="110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rPr>
                    <a:t>Engage with relevant audience at the right time, on a right channel and a right device.</a:t>
                  </a:r>
                  <a:endParaRPr lang="en-US" sz="1100" dirty="0">
                    <a:solidFill>
                      <a:schemeClr val="tx1">
                        <a:lumMod val="85000"/>
                        <a:lumOff val="15000"/>
                      </a:schemeClr>
                    </a:solidFill>
                    <a:latin typeface="Montserrat" panose="00000500000000000000" pitchFamily="2" charset="0"/>
                    <a:ea typeface="Cambria" panose="02040503050406030204" pitchFamily="18" charset="0"/>
                    <a:cs typeface="Arial" panose="020B0604020202020204" pitchFamily="34" charset="0"/>
                  </a:endParaRPr>
                </a:p>
              </p:txBody>
            </p:sp>
            <p:sp>
              <p:nvSpPr>
                <p:cNvPr id="25" name="TextBox 25">
                  <a:extLst>
                    <a:ext uri="{FF2B5EF4-FFF2-40B4-BE49-F238E27FC236}">
                      <a16:creationId xmlns:a16="http://schemas.microsoft.com/office/drawing/2014/main" id="{FDFDE1DE-025A-32B3-46A4-9BCDD4DEF2AE}"/>
                    </a:ext>
                  </a:extLst>
                </p:cNvPr>
                <p:cNvSpPr txBox="1"/>
                <p:nvPr/>
              </p:nvSpPr>
              <p:spPr>
                <a:xfrm>
                  <a:off x="7387279" y="2302325"/>
                  <a:ext cx="4326488" cy="360493"/>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a:solidFill>
                        <a:schemeClr val="tx1">
                          <a:lumMod val="85000"/>
                          <a:lumOff val="15000"/>
                        </a:schemeClr>
                      </a:solidFill>
                      <a:effectLst>
                        <a:outerShdw blurRad="38100" dist="38100" dir="2700000" algn="tl">
                          <a:srgbClr val="000000">
                            <a:alpha val="43137"/>
                          </a:srgbClr>
                        </a:outerShdw>
                      </a:effectLst>
                      <a:latin typeface="Montserrat Semi Bold" panose="00000700000000000000" pitchFamily="50" charset="0"/>
                      <a:ea typeface="Cambria" panose="02040503050406030204" pitchFamily="18" charset="0"/>
                      <a:cs typeface="Arial" panose="020B0604020202020204" pitchFamily="34" charset="0"/>
                    </a:rPr>
                    <a:t>Active Audience Targeting</a:t>
                  </a:r>
                  <a:endParaRPr lang="en-US" sz="1600" dirty="0">
                    <a:solidFill>
                      <a:schemeClr val="tx1">
                        <a:lumMod val="85000"/>
                        <a:lumOff val="15000"/>
                      </a:schemeClr>
                    </a:solidFill>
                    <a:effectLst>
                      <a:outerShdw blurRad="38100" dist="38100" dir="2700000" algn="tl">
                        <a:srgbClr val="000000">
                          <a:alpha val="43137"/>
                        </a:srgbClr>
                      </a:outerShdw>
                    </a:effectLst>
                    <a:latin typeface="Montserrat Semi Bold" panose="00000700000000000000" pitchFamily="50" charset="0"/>
                    <a:ea typeface="Cambria" panose="02040503050406030204" pitchFamily="18" charset="0"/>
                    <a:cs typeface="Arial" panose="020B0604020202020204" pitchFamily="34" charset="0"/>
                  </a:endParaRPr>
                </a:p>
              </p:txBody>
            </p:sp>
          </p:grpSp>
          <p:pic>
            <p:nvPicPr>
              <p:cNvPr id="21" name="Google Shape;509;p76" descr="A picture containing text, monitor, electronics, computer&#10;&#10;Description automatically generated">
                <a:extLst>
                  <a:ext uri="{FF2B5EF4-FFF2-40B4-BE49-F238E27FC236}">
                    <a16:creationId xmlns:a16="http://schemas.microsoft.com/office/drawing/2014/main" id="{D680A717-9DB6-D2A4-2B4A-368C75DFFD95}"/>
                  </a:ext>
                </a:extLst>
              </p:cNvPr>
              <p:cNvPicPr preferRelativeResize="0"/>
              <p:nvPr/>
            </p:nvPicPr>
            <p:blipFill rotWithShape="1">
              <a:blip r:embed="rId6">
                <a:alphaModFix/>
              </a:blip>
              <a:srcRect/>
              <a:stretch/>
            </p:blipFill>
            <p:spPr>
              <a:xfrm>
                <a:off x="8256703" y="1727400"/>
                <a:ext cx="3490837" cy="1885271"/>
              </a:xfrm>
              <a:prstGeom prst="rect">
                <a:avLst/>
              </a:prstGeom>
              <a:noFill/>
              <a:ln>
                <a:noFill/>
              </a:ln>
            </p:spPr>
          </p:pic>
          <p:pic>
            <p:nvPicPr>
              <p:cNvPr id="22" name="Picture 21">
                <a:extLst>
                  <a:ext uri="{FF2B5EF4-FFF2-40B4-BE49-F238E27FC236}">
                    <a16:creationId xmlns:a16="http://schemas.microsoft.com/office/drawing/2014/main" id="{E4AC0276-249A-6006-D075-3184D742145C}"/>
                  </a:ext>
                </a:extLst>
              </p:cNvPr>
              <p:cNvPicPr>
                <a:picLocks noChangeAspect="1"/>
              </p:cNvPicPr>
              <p:nvPr/>
            </p:nvPicPr>
            <p:blipFill>
              <a:blip r:embed="rId7"/>
              <a:stretch>
                <a:fillRect/>
              </a:stretch>
            </p:blipFill>
            <p:spPr>
              <a:xfrm>
                <a:off x="982133" y="1811866"/>
                <a:ext cx="2709333" cy="1535029"/>
              </a:xfrm>
              <a:prstGeom prst="rect">
                <a:avLst/>
              </a:prstGeom>
            </p:spPr>
          </p:pic>
          <p:pic>
            <p:nvPicPr>
              <p:cNvPr id="23" name="Google Shape;507;p76" descr="A picture containing text, monitor, electronics, computer&#10;&#10;Description automatically generated">
                <a:extLst>
                  <a:ext uri="{FF2B5EF4-FFF2-40B4-BE49-F238E27FC236}">
                    <a16:creationId xmlns:a16="http://schemas.microsoft.com/office/drawing/2014/main" id="{FA8E9436-9692-A3CE-D8F1-BBED9F726A56}"/>
                  </a:ext>
                </a:extLst>
              </p:cNvPr>
              <p:cNvPicPr preferRelativeResize="0"/>
              <p:nvPr/>
            </p:nvPicPr>
            <p:blipFill rotWithShape="1">
              <a:blip r:embed="rId6">
                <a:alphaModFix/>
              </a:blip>
              <a:srcRect/>
              <a:stretch/>
            </p:blipFill>
            <p:spPr>
              <a:xfrm>
                <a:off x="586736" y="1727402"/>
                <a:ext cx="3490839" cy="1885271"/>
              </a:xfrm>
              <a:prstGeom prst="rect">
                <a:avLst/>
              </a:prstGeom>
              <a:noFill/>
              <a:ln>
                <a:noFill/>
              </a:ln>
            </p:spPr>
          </p:pic>
        </p:grpSp>
      </p:grpSp>
    </p:spTree>
    <p:extLst>
      <p:ext uri="{BB962C8B-B14F-4D97-AF65-F5344CB8AC3E}">
        <p14:creationId xmlns:p14="http://schemas.microsoft.com/office/powerpoint/2010/main" val="28522943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3wbThkwwGjLhO6uVQ6YZNV"/>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66844E65FDD647933C430330C9AB3A" ma:contentTypeVersion="14" ma:contentTypeDescription="Create a new document." ma:contentTypeScope="" ma:versionID="064fb5bc3c406ba9b9fd799c787fa1cf">
  <xsd:schema xmlns:xsd="http://www.w3.org/2001/XMLSchema" xmlns:xs="http://www.w3.org/2001/XMLSchema" xmlns:p="http://schemas.microsoft.com/office/2006/metadata/properties" xmlns:ns1="http://schemas.microsoft.com/sharepoint/v3" xmlns:ns2="269a2e10-79ac-4105-8857-0f7231398552" xmlns:ns3="782f9034-5ff8-43e1-8c8d-ee9c7fc4bd58" targetNamespace="http://schemas.microsoft.com/office/2006/metadata/properties" ma:root="true" ma:fieldsID="9c80e0fa7c1f2255b3f7aab6d7c7e087" ns1:_="" ns2:_="" ns3:_="">
    <xsd:import namespace="http://schemas.microsoft.com/sharepoint/v3"/>
    <xsd:import namespace="269a2e10-79ac-4105-8857-0f7231398552"/>
    <xsd:import namespace="782f9034-5ff8-43e1-8c8d-ee9c7fc4bd5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9a2e10-79ac-4105-8857-0f72313985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82f9034-5ff8-43e1-8c8d-ee9c7fc4bd5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269a2e10-79ac-4105-8857-0f7231398552">
      <UserInfo>
        <DisplayName>Anuj Kumar Saxena</DisplayName>
        <AccountId>1565</AccountId>
        <AccountType/>
      </UserInfo>
    </SharedWithUsers>
  </documentManagement>
</p:properties>
</file>

<file path=customXml/itemProps1.xml><?xml version="1.0" encoding="utf-8"?>
<ds:datastoreItem xmlns:ds="http://schemas.openxmlformats.org/officeDocument/2006/customXml" ds:itemID="{55C20E67-3861-4F52-AAE4-9BC9D2DC7325}">
  <ds:schemaRefs>
    <ds:schemaRef ds:uri="http://schemas.microsoft.com/sharepoint/v3/contenttype/forms"/>
  </ds:schemaRefs>
</ds:datastoreItem>
</file>

<file path=customXml/itemProps2.xml><?xml version="1.0" encoding="utf-8"?>
<ds:datastoreItem xmlns:ds="http://schemas.openxmlformats.org/officeDocument/2006/customXml" ds:itemID="{92E65059-D580-4DDF-9689-61B86C80EF56}">
  <ds:schemaRefs>
    <ds:schemaRef ds:uri="269a2e10-79ac-4105-8857-0f7231398552"/>
    <ds:schemaRef ds:uri="782f9034-5ff8-43e1-8c8d-ee9c7fc4bd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7BB5982-FAF6-442D-8862-50167C562926}">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sharepoint/v3"/>
    <ds:schemaRef ds:uri="269a2e10-79ac-4105-8857-0f7231398552"/>
    <ds:schemaRef ds:uri="http://purl.org/dc/terms/"/>
    <ds:schemaRef ds:uri="782f9034-5ff8-43e1-8c8d-ee9c7fc4bd5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22326</TotalTime>
  <Words>1778</Words>
  <Application>Microsoft Office PowerPoint</Application>
  <PresentationFormat>Widescreen</PresentationFormat>
  <Paragraphs>227</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Wingdings</vt:lpstr>
      <vt:lpstr>Montserrat Medium</vt:lpstr>
      <vt:lpstr>Montserrat</vt:lpstr>
      <vt:lpstr>Montserrat Semi Bold</vt: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Greenblatt</dc:creator>
  <cp:lastModifiedBy>Varun Kumar</cp:lastModifiedBy>
  <cp:revision>219</cp:revision>
  <dcterms:created xsi:type="dcterms:W3CDTF">2017-07-25T17:05:28Z</dcterms:created>
  <dcterms:modified xsi:type="dcterms:W3CDTF">2025-01-23T22:18:09Z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0x0101005866844E65FDD647933C430330C9AB3A</vt:lpwstr>
  </property>
</Properties>
</file>